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5.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6.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68" r:id="rId5"/>
  </p:sldMasterIdLst>
  <p:notesMasterIdLst>
    <p:notesMasterId r:id="rId51"/>
  </p:notesMasterIdLst>
  <p:sldIdLst>
    <p:sldId id="295" r:id="rId6"/>
    <p:sldId id="282" r:id="rId7"/>
    <p:sldId id="283" r:id="rId8"/>
    <p:sldId id="288" r:id="rId9"/>
    <p:sldId id="309" r:id="rId10"/>
    <p:sldId id="325" r:id="rId11"/>
    <p:sldId id="264" r:id="rId12"/>
    <p:sldId id="364" r:id="rId13"/>
    <p:sldId id="308" r:id="rId14"/>
    <p:sldId id="363" r:id="rId15"/>
    <p:sldId id="362" r:id="rId16"/>
    <p:sldId id="333" r:id="rId17"/>
    <p:sldId id="342" r:id="rId18"/>
    <p:sldId id="377" r:id="rId19"/>
    <p:sldId id="350" r:id="rId20"/>
    <p:sldId id="296" r:id="rId21"/>
    <p:sldId id="351" r:id="rId22"/>
    <p:sldId id="268" r:id="rId23"/>
    <p:sldId id="312" r:id="rId24"/>
    <p:sldId id="365" r:id="rId25"/>
    <p:sldId id="297" r:id="rId26"/>
    <p:sldId id="366" r:id="rId27"/>
    <p:sldId id="371" r:id="rId28"/>
    <p:sldId id="316" r:id="rId29"/>
    <p:sldId id="335" r:id="rId30"/>
    <p:sldId id="336" r:id="rId31"/>
    <p:sldId id="367" r:id="rId32"/>
    <p:sldId id="340" r:id="rId33"/>
    <p:sldId id="272" r:id="rId34"/>
    <p:sldId id="314" r:id="rId35"/>
    <p:sldId id="368" r:id="rId36"/>
    <p:sldId id="345" r:id="rId37"/>
    <p:sldId id="369" r:id="rId38"/>
    <p:sldId id="346" r:id="rId39"/>
    <p:sldId id="370" r:id="rId40"/>
    <p:sldId id="347" r:id="rId41"/>
    <p:sldId id="338" r:id="rId42"/>
    <p:sldId id="373" r:id="rId43"/>
    <p:sldId id="374" r:id="rId44"/>
    <p:sldId id="378" r:id="rId45"/>
    <p:sldId id="375" r:id="rId46"/>
    <p:sldId id="372" r:id="rId47"/>
    <p:sldId id="310" r:id="rId48"/>
    <p:sldId id="313" r:id="rId49"/>
    <p:sldId id="31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amble" id="{CDF59566-8FFF-470E-8FB4-E4EC6591D497}">
          <p14:sldIdLst>
            <p14:sldId id="295"/>
            <p14:sldId id="282"/>
          </p14:sldIdLst>
        </p14:section>
        <p14:section name="Session Objectives" id="{B7770B48-F2C3-458F-BE96-E1AFF0481874}">
          <p14:sldIdLst>
            <p14:sldId id="283"/>
            <p14:sldId id="288"/>
          </p14:sldIdLst>
        </p14:section>
        <p14:section name="Introduction" id="{BD5ACE56-9476-428F-84C3-634560D6BBFE}">
          <p14:sldIdLst>
            <p14:sldId id="309"/>
            <p14:sldId id="325"/>
            <p14:sldId id="264"/>
            <p14:sldId id="364"/>
            <p14:sldId id="308"/>
            <p14:sldId id="363"/>
            <p14:sldId id="362"/>
            <p14:sldId id="333"/>
            <p14:sldId id="342"/>
            <p14:sldId id="377"/>
            <p14:sldId id="350"/>
            <p14:sldId id="296"/>
            <p14:sldId id="351"/>
          </p14:sldIdLst>
        </p14:section>
        <p14:section name="Azure Machine Learning service" id="{51075B04-7B7A-4EDA-8F26-004B0D49E7A4}">
          <p14:sldIdLst>
            <p14:sldId id="268"/>
            <p14:sldId id="312"/>
            <p14:sldId id="365"/>
            <p14:sldId id="297"/>
            <p14:sldId id="366"/>
            <p14:sldId id="371"/>
            <p14:sldId id="316"/>
            <p14:sldId id="335"/>
            <p14:sldId id="336"/>
            <p14:sldId id="367"/>
            <p14:sldId id="340"/>
          </p14:sldIdLst>
        </p14:section>
        <p14:section name="Azure Databricks" id="{5BC450A2-EEC9-45EA-97DC-D2D99C929F87}">
          <p14:sldIdLst>
            <p14:sldId id="272"/>
            <p14:sldId id="314"/>
            <p14:sldId id="368"/>
            <p14:sldId id="345"/>
            <p14:sldId id="369"/>
            <p14:sldId id="346"/>
            <p14:sldId id="370"/>
            <p14:sldId id="347"/>
            <p14:sldId id="338"/>
          </p14:sldIdLst>
        </p14:section>
        <p14:section name="DSVM" id="{5E77E2F1-A716-46FE-A7F6-6F8CFB38157E}">
          <p14:sldIdLst/>
        </p14:section>
        <p14:section name="SSMLS" id="{E42C9705-DEE3-45F1-B334-12D9AB202B66}">
          <p14:sldIdLst/>
        </p14:section>
        <p14:section name="Outro" id="{E00E4A09-F856-49B7-B879-969A79A98259}">
          <p14:sldIdLst>
            <p14:sldId id="373"/>
            <p14:sldId id="374"/>
            <p14:sldId id="378"/>
            <p14:sldId id="375"/>
            <p14:sldId id="372"/>
            <p14:sldId id="310"/>
            <p14:sldId id="313"/>
            <p14:sldId id="3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McGovern" initials="TM" lastIdx="4" clrIdx="0">
    <p:extLst>
      <p:ext uri="{19B8F6BF-5375-455C-9EA6-DF929625EA0E}">
        <p15:presenceInfo xmlns:p15="http://schemas.microsoft.com/office/powerpoint/2012/main" userId="S::tony@emdata.ai::b43188f4-c9e7-4444-8a6f-197eec7e01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591"/>
    <a:srgbClr val="86A1C1"/>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4F2014-465D-4B51-BA42-8AE295EC2C83}" v="437" dt="2020-04-23T14:46:28.5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02" autoAdjust="0"/>
  </p:normalViewPr>
  <p:slideViewPr>
    <p:cSldViewPr snapToGrid="0">
      <p:cViewPr varScale="1">
        <p:scale>
          <a:sx n="61" d="100"/>
          <a:sy n="61" d="100"/>
        </p:scale>
        <p:origin x="21" y="7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25T12:31:15.515" idx="1">
    <p:pos x="10" y="10"/>
    <p:text>AML and Azure Databricks should be the focus
Azure Machine Learning Studio has been subsumed by AML
ADSVM and SQL Server ML Services are footnotes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3-25T12:33:25.626" idx="3">
    <p:pos x="6889" y="1510"/>
    <p:text>explore, define, and refine the role ML DevOps Engineer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3-25T12:31:55.578" idx="2">
    <p:pos x="10" y="10"/>
    <p:text>to productionize models, we add an MLOps engineer to this team
</p:text>
    <p:extLst>
      <p:ext uri="{C676402C-5697-4E1C-873F-D02D1690AC5C}">
        <p15:threadingInfo xmlns:p15="http://schemas.microsoft.com/office/powerpoint/2012/main" timeZoneBias="420"/>
      </p:ext>
    </p:extLst>
  </p:cm>
  <p:cm authorId="1" dt="2020-03-25T12:49:18.555" idx="4">
    <p:pos x="10" y="106"/>
    <p:text>for end-to-end model flow, solution and data architects should be added
</p:text>
    <p:extLst>
      <p:ext uri="{C676402C-5697-4E1C-873F-D02D1690AC5C}">
        <p15:threadingInfo xmlns:p15="http://schemas.microsoft.com/office/powerpoint/2012/main" timeZoneBias="420">
          <p15:parentCm authorId="1" idx="2"/>
        </p15:threadingInfo>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ata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 Id="rId5" Type="http://schemas.openxmlformats.org/officeDocument/2006/relationships/image" Target="../media/image17.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solidFill>
                <a:schemeClr val="bg1">
                  <a:lumMod val="85000"/>
                </a:schemeClr>
              </a:solidFill>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solidFill>
              <a:schemeClr val="bg1">
                <a:lumMod val="85000"/>
              </a:schemeClr>
            </a:solidFill>
          </a:endParaRPr>
        </a:p>
      </dgm:t>
    </dgm:pt>
    <dgm:pt modelId="{BD57080D-4ED9-400A-BB1E-19EAD8EC7D67}" type="sibTrans" cxnId="{B0D84CEC-9C62-446E-A89C-AC648F419804}">
      <dgm:prSet/>
      <dgm:spPr/>
      <dgm:t>
        <a:bodyPr/>
        <a:lstStyle/>
        <a:p>
          <a:endParaRPr lang="en-US">
            <a:solidFill>
              <a:schemeClr val="bg1">
                <a:lumMod val="85000"/>
              </a:schemeClr>
            </a:solidFill>
          </a:endParaRPr>
        </a:p>
      </dgm:t>
    </dgm:pt>
    <dgm:pt modelId="{F9781398-5C07-4840-8868-A90C4BBFEF8E}">
      <dgm:prSet/>
      <dgm:spPr/>
      <dgm:t>
        <a:bodyPr/>
        <a:lstStyle/>
        <a:p>
          <a:pPr>
            <a:lnSpc>
              <a:spcPct val="100000"/>
            </a:lnSpc>
            <a:defRPr cap="all"/>
          </a:pPr>
          <a:r>
            <a:rPr lang="en-US">
              <a:solidFill>
                <a:schemeClr val="bg1">
                  <a:lumMod val="8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solidFill>
              <a:schemeClr val="bg1">
                <a:lumMod val="85000"/>
              </a:schemeClr>
            </a:solidFill>
          </a:endParaRPr>
        </a:p>
      </dgm:t>
    </dgm:pt>
    <dgm:pt modelId="{303BBEE3-E720-44AA-98AB-A4EAEA48B5DF}" type="sibTrans" cxnId="{1BDB2573-BDBD-4B91-ABDF-93207377ED18}">
      <dgm:prSet/>
      <dgm:spPr/>
      <dgm:t>
        <a:bodyPr/>
        <a:lstStyle/>
        <a:p>
          <a:endParaRPr lang="en-US">
            <a:solidFill>
              <a:schemeClr val="bg1">
                <a:lumMod val="85000"/>
              </a:schemeClr>
            </a:solidFill>
          </a:endParaRPr>
        </a:p>
      </dgm:t>
    </dgm:pt>
    <dgm:pt modelId="{6AEB891E-C9F0-4430-8681-B8452270BD73}">
      <dgm:prSet/>
      <dgm:spPr/>
      <dgm:t>
        <a:bodyPr/>
        <a:lstStyle/>
        <a:p>
          <a:pPr>
            <a:lnSpc>
              <a:spcPct val="100000"/>
            </a:lnSpc>
            <a:defRPr cap="all"/>
          </a:pPr>
          <a:r>
            <a:rPr lang="en-US">
              <a:solidFill>
                <a:schemeClr val="bg1">
                  <a:lumMod val="8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solidFill>
              <a:schemeClr val="bg1">
                <a:lumMod val="85000"/>
              </a:schemeClr>
            </a:solidFill>
          </a:endParaRPr>
        </a:p>
      </dgm:t>
    </dgm:pt>
    <dgm:pt modelId="{F91AD448-0E24-44FC-98E8-12863391C3C4}" type="sibTrans" cxnId="{EBA20156-0B36-418B-944E-ABE4C8A9DCA8}">
      <dgm:prSet/>
      <dgm:spPr/>
      <dgm:t>
        <a:bodyPr/>
        <a:lstStyle/>
        <a:p>
          <a:endParaRPr lang="en-US">
            <a:solidFill>
              <a:schemeClr val="bg1">
                <a:lumMod val="85000"/>
              </a:schemeClr>
            </a:solidFill>
          </a:endParaRPr>
        </a:p>
      </dgm:t>
    </dgm:pt>
    <dgm:pt modelId="{94A517B8-DD42-47BF-A073-EF8FC62AB2C2}">
      <dgm:prSet/>
      <dgm:spPr/>
      <dgm:t>
        <a:bodyPr/>
        <a:lstStyle/>
        <a:p>
          <a:pPr>
            <a:lnSpc>
              <a:spcPct val="100000"/>
            </a:lnSpc>
            <a:defRPr cap="all"/>
          </a:pPr>
          <a:r>
            <a:rPr lang="en-US">
              <a:solidFill>
                <a:schemeClr val="bg1">
                  <a:lumMod val="8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solidFill>
              <a:schemeClr val="bg1">
                <a:lumMod val="85000"/>
              </a:schemeClr>
            </a:solidFill>
          </a:endParaRPr>
        </a:p>
      </dgm:t>
    </dgm:pt>
    <dgm:pt modelId="{D19630E7-A608-4DB7-BFD8-22A517FAB7F4}" type="sibTrans" cxnId="{B4D1E5F7-65A9-483C-B16E-F25B004C668A}">
      <dgm:prSet/>
      <dgm:spPr/>
      <dgm:t>
        <a:bodyPr/>
        <a:lstStyle/>
        <a:p>
          <a:endParaRPr lang="en-US">
            <a:solidFill>
              <a:schemeClr val="bg1">
                <a:lumMod val="85000"/>
              </a:schemeClr>
            </a:solidFill>
          </a:endParaRPr>
        </a:p>
      </dgm:t>
    </dgm:pt>
    <dgm:pt modelId="{CB675538-4AC2-426D-AC54-E8D72173A03F}">
      <dgm:prSet/>
      <dgm:spPr/>
      <dgm:t>
        <a:bodyPr/>
        <a:lstStyle/>
        <a:p>
          <a:pPr>
            <a:lnSpc>
              <a:spcPct val="100000"/>
            </a:lnSpc>
            <a:defRPr cap="all"/>
          </a:pPr>
          <a:r>
            <a:rPr lang="en-US">
              <a:solidFill>
                <a:schemeClr val="bg1">
                  <a:lumMod val="8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solidFill>
              <a:schemeClr val="bg1">
                <a:lumMod val="85000"/>
              </a:schemeClr>
            </a:solidFill>
          </a:endParaRPr>
        </a:p>
      </dgm:t>
    </dgm:pt>
    <dgm:pt modelId="{B61BC8BC-32BF-4C75-9BC7-00025EB2095A}" type="sibTrans" cxnId="{D80FCD7E-52B9-4EE0-9CCB-1869DBA7FEAA}">
      <dgm:prSet/>
      <dgm:spPr/>
      <dgm:t>
        <a:bodyPr/>
        <a:lstStyle/>
        <a:p>
          <a:endParaRPr lang="en-US">
            <a:solidFill>
              <a:schemeClr val="bg1">
                <a:lumMod val="85000"/>
              </a:schemeClr>
            </a:solidFill>
          </a:endParaRPr>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a:noFill/>
        <a:ln>
          <a:noFill/>
        </a:ln>
        <a:effectLst/>
      </dgm:spPr>
      <dgm:t>
        <a:bodyPr spcFirstLastPara="0" vert="horz" wrap="square" lIns="0" tIns="0" rIns="0" bIns="0" numCol="1" spcCol="1270" anchor="t" anchorCtr="0"/>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a:xfrm>
          <a:off x="192" y="1825324"/>
          <a:ext cx="1787695" cy="715078"/>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a:xfrm>
          <a:off x="2100734" y="1825324"/>
          <a:ext cx="1787695" cy="715078"/>
        </a:xfrm>
        <a:prstGeom prst="rect">
          <a:avLst/>
        </a:prstGeom>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a:rPr>
            <a:t>Data / BI Analyst</a:t>
          </a:r>
          <a:endParaRPr lang="en-US" sz="1600" dirty="0">
            <a:latin typeface="Arial Nova"/>
          </a:endParaRP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a:rPr>
            <a:t>Data Engineer</a:t>
          </a:r>
          <a:endParaRPr lang="en-US" sz="1600" dirty="0">
            <a:latin typeface="Arial Nova"/>
          </a:endParaRP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dirty="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a:ea typeface="+mn-ea"/>
              <a:cs typeface="+mn-cs"/>
            </a:rPr>
            <a:t>Data Science Manager</a:t>
          </a:r>
          <a:endParaRPr lang="en-US" sz="1600" kern="1200" dirty="0">
            <a:latin typeface="Arial Nova"/>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A2E55C46-D2E2-4711-8ACC-6087AF4CF0A2}">
      <dgm:prSet custT="1"/>
      <dgm:spPr/>
      <dgm:t>
        <a:bodyPr/>
        <a:lstStyle/>
        <a:p>
          <a:pPr rtl="0">
            <a:lnSpc>
              <a:spcPct val="100000"/>
            </a:lnSpc>
            <a:defRPr cap="all"/>
          </a:pPr>
          <a:r>
            <a:rPr lang="en-US" sz="1600">
              <a:latin typeface="Arial Nova"/>
            </a:rPr>
            <a:t>AI Engineer</a:t>
          </a:r>
        </a:p>
      </dgm:t>
    </dgm:pt>
    <dgm:pt modelId="{D64F4102-DF79-4443-8DFF-CA7A720C392F}" type="parTrans" cxnId="{F01889E3-8924-4813-A61A-F88B16494796}">
      <dgm:prSet/>
      <dgm:spPr/>
      <dgm:t>
        <a:bodyPr/>
        <a:lstStyle/>
        <a:p>
          <a:endParaRPr lang="en-US"/>
        </a:p>
      </dgm:t>
    </dgm:pt>
    <dgm:pt modelId="{124B661D-906D-45B0-B335-9B7C3CC967C5}" type="sibTrans" cxnId="{F01889E3-8924-4813-A61A-F88B16494796}">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7"/>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7"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7">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7"/>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7"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7">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7"/>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7"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7">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7"/>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7"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7">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7"/>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7"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7">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7"/>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7"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7">
        <dgm:presLayoutVars>
          <dgm:chMax val="1"/>
          <dgm:chPref val="1"/>
        </dgm:presLayoutVars>
      </dgm:prSet>
      <dgm:spPr/>
    </dgm:pt>
    <dgm:pt modelId="{17F7E492-4239-49BE-B791-64F28725DD5E}" type="pres">
      <dgm:prSet presAssocID="{B61BC8BC-32BF-4C75-9BC7-00025EB2095A}" presName="sibTrans" presStyleCnt="0"/>
      <dgm:spPr/>
    </dgm:pt>
    <dgm:pt modelId="{BA7F9B24-171C-4296-A5A5-259B1E5E8C17}" type="pres">
      <dgm:prSet presAssocID="{A2E55C46-D2E2-4711-8ACC-6087AF4CF0A2}" presName="compNode" presStyleCnt="0"/>
      <dgm:spPr/>
    </dgm:pt>
    <dgm:pt modelId="{592508BF-F95F-4005-BF57-7FA5C27448C0}" type="pres">
      <dgm:prSet presAssocID="{A2E55C46-D2E2-4711-8ACC-6087AF4CF0A2}" presName="iconBgRect" presStyleLbl="bgShp" presStyleIdx="6" presStyleCnt="7"/>
      <dgm:spPr>
        <a:prstGeom prst="round2DiagRect">
          <a:avLst>
            <a:gd name="adj1" fmla="val 29727"/>
            <a:gd name="adj2" fmla="val 0"/>
          </a:avLst>
        </a:prstGeom>
      </dgm:spPr>
    </dgm:pt>
    <dgm:pt modelId="{DD9186E8-1479-43F2-8376-2CC2E9A5D0CE}" type="pres">
      <dgm:prSet presAssocID="{A2E55C46-D2E2-4711-8ACC-6087AF4CF0A2}" presName="iconRect" presStyleLbl="node1" presStyleIdx="6" presStyleCnt="7" custScaleX="264539" custScaleY="268578"/>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52EE498-E877-4922-84F5-61CD981B57A1}" type="pres">
      <dgm:prSet presAssocID="{A2E55C46-D2E2-4711-8ACC-6087AF4CF0A2}" presName="spaceRect" presStyleCnt="0"/>
      <dgm:spPr/>
    </dgm:pt>
    <dgm:pt modelId="{373999B1-EFB1-4A28-B3F8-2409D711FDD4}" type="pres">
      <dgm:prSet presAssocID="{A2E55C46-D2E2-4711-8ACC-6087AF4CF0A2}" presName="textRect" presStyleLbl="revTx" presStyleIdx="6" presStyleCnt="7">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DA4E2BD3-4D71-4FE7-8E0F-1357F75594A2}" type="presOf" srcId="{A2E55C46-D2E2-4711-8ACC-6087AF4CF0A2}" destId="{373999B1-EFB1-4A28-B3F8-2409D711FDD4}" srcOrd="0" destOrd="0" presId="urn:microsoft.com/office/officeart/2018/5/layout/IconLeafLabelList"/>
    <dgm:cxn modelId="{F01889E3-8924-4813-A61A-F88B16494796}" srcId="{C61C2DF2-9A49-4133-B39B-012238E3A776}" destId="{A2E55C46-D2E2-4711-8ACC-6087AF4CF0A2}" srcOrd="6" destOrd="0" parTransId="{D64F4102-DF79-4443-8DFF-CA7A720C392F}" sibTransId="{124B661D-906D-45B0-B335-9B7C3CC967C5}"/>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 modelId="{DF114D7F-A591-4518-9A75-FE9F12B1381F}" type="presParOf" srcId="{7451C11D-EB79-412D-91E2-D1751ED228A1}" destId="{17F7E492-4239-49BE-B791-64F28725DD5E}" srcOrd="11" destOrd="0" presId="urn:microsoft.com/office/officeart/2018/5/layout/IconLeafLabelList"/>
    <dgm:cxn modelId="{643CD813-7AFC-44C9-9866-22940558862D}" type="presParOf" srcId="{7451C11D-EB79-412D-91E2-D1751ED228A1}" destId="{BA7F9B24-171C-4296-A5A5-259B1E5E8C17}" srcOrd="12" destOrd="0" presId="urn:microsoft.com/office/officeart/2018/5/layout/IconLeafLabelList"/>
    <dgm:cxn modelId="{7126CF5F-0B86-4EEB-8446-8A8EA2E6DC28}" type="presParOf" srcId="{BA7F9B24-171C-4296-A5A5-259B1E5E8C17}" destId="{592508BF-F95F-4005-BF57-7FA5C27448C0}" srcOrd="0" destOrd="0" presId="urn:microsoft.com/office/officeart/2018/5/layout/IconLeafLabelList"/>
    <dgm:cxn modelId="{4145A651-6754-4C25-84A3-62EBC366A562}" type="presParOf" srcId="{BA7F9B24-171C-4296-A5A5-259B1E5E8C17}" destId="{DD9186E8-1479-43F2-8376-2CC2E9A5D0CE}" srcOrd="1" destOrd="0" presId="urn:microsoft.com/office/officeart/2018/5/layout/IconLeafLabelList"/>
    <dgm:cxn modelId="{C6CAFDA2-340C-4E50-95F5-E88A6E433EF4}" type="presParOf" srcId="{BA7F9B24-171C-4296-A5A5-259B1E5E8C17}" destId="{052EE498-E877-4922-84F5-61CD981B57A1}" srcOrd="2" destOrd="0" presId="urn:microsoft.com/office/officeart/2018/5/layout/IconLeafLabelList"/>
    <dgm:cxn modelId="{05AB5293-D852-4FE6-A997-13A87E3EE301}" type="presParOf" srcId="{BA7F9B24-171C-4296-A5A5-259B1E5E8C17}" destId="{373999B1-EFB1-4A28-B3F8-2409D711FDD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a:rPr>
            <a:t>Data / BI Analyst</a:t>
          </a:r>
          <a:endParaRPr lang="en-US" sz="1600" dirty="0">
            <a:latin typeface="Arial Nova"/>
          </a:endParaRP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a:rPr>
            <a:t>Data Engineer</a:t>
          </a:r>
          <a:endParaRPr lang="en-US" sz="1600" dirty="0">
            <a:latin typeface="Arial Nova"/>
          </a:endParaRP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dirty="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a:ea typeface="+mn-ea"/>
              <a:cs typeface="+mn-cs"/>
            </a:rPr>
            <a:t>Data Science Manager</a:t>
          </a:r>
          <a:endParaRPr lang="en-US" sz="1600" kern="1200" dirty="0">
            <a:latin typeface="Arial Nova"/>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A2E55C46-D2E2-4711-8ACC-6087AF4CF0A2}">
      <dgm:prSet custT="1"/>
      <dgm:spPr/>
      <dgm:t>
        <a:bodyPr/>
        <a:lstStyle/>
        <a:p>
          <a:pPr rtl="0">
            <a:lnSpc>
              <a:spcPct val="100000"/>
            </a:lnSpc>
            <a:defRPr cap="all"/>
          </a:pPr>
          <a:r>
            <a:rPr lang="en-US" sz="1600">
              <a:latin typeface="Arial Nova"/>
            </a:rPr>
            <a:t>AI Engineer</a:t>
          </a:r>
        </a:p>
      </dgm:t>
    </dgm:pt>
    <dgm:pt modelId="{D64F4102-DF79-4443-8DFF-CA7A720C392F}" type="parTrans" cxnId="{F01889E3-8924-4813-A61A-F88B16494796}">
      <dgm:prSet/>
      <dgm:spPr/>
      <dgm:t>
        <a:bodyPr/>
        <a:lstStyle/>
        <a:p>
          <a:endParaRPr lang="en-US"/>
        </a:p>
      </dgm:t>
    </dgm:pt>
    <dgm:pt modelId="{124B661D-906D-45B0-B335-9B7C3CC967C5}" type="sibTrans" cxnId="{F01889E3-8924-4813-A61A-F88B16494796}">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7"/>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7"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7">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7"/>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7"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7">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7"/>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7"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7">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7"/>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7"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7">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7"/>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7"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7">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7"/>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7"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7">
        <dgm:presLayoutVars>
          <dgm:chMax val="1"/>
          <dgm:chPref val="1"/>
        </dgm:presLayoutVars>
      </dgm:prSet>
      <dgm:spPr/>
    </dgm:pt>
    <dgm:pt modelId="{17F7E492-4239-49BE-B791-64F28725DD5E}" type="pres">
      <dgm:prSet presAssocID="{B61BC8BC-32BF-4C75-9BC7-00025EB2095A}" presName="sibTrans" presStyleCnt="0"/>
      <dgm:spPr/>
    </dgm:pt>
    <dgm:pt modelId="{BA7F9B24-171C-4296-A5A5-259B1E5E8C17}" type="pres">
      <dgm:prSet presAssocID="{A2E55C46-D2E2-4711-8ACC-6087AF4CF0A2}" presName="compNode" presStyleCnt="0"/>
      <dgm:spPr/>
    </dgm:pt>
    <dgm:pt modelId="{592508BF-F95F-4005-BF57-7FA5C27448C0}" type="pres">
      <dgm:prSet presAssocID="{A2E55C46-D2E2-4711-8ACC-6087AF4CF0A2}" presName="iconBgRect" presStyleLbl="bgShp" presStyleIdx="6" presStyleCnt="7"/>
      <dgm:spPr>
        <a:prstGeom prst="round2DiagRect">
          <a:avLst>
            <a:gd name="adj1" fmla="val 29727"/>
            <a:gd name="adj2" fmla="val 0"/>
          </a:avLst>
        </a:prstGeom>
      </dgm:spPr>
    </dgm:pt>
    <dgm:pt modelId="{DD9186E8-1479-43F2-8376-2CC2E9A5D0CE}" type="pres">
      <dgm:prSet presAssocID="{A2E55C46-D2E2-4711-8ACC-6087AF4CF0A2}" presName="iconRect" presStyleLbl="node1" presStyleIdx="6" presStyleCnt="7" custScaleX="264539" custScaleY="268578"/>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52EE498-E877-4922-84F5-61CD981B57A1}" type="pres">
      <dgm:prSet presAssocID="{A2E55C46-D2E2-4711-8ACC-6087AF4CF0A2}" presName="spaceRect" presStyleCnt="0"/>
      <dgm:spPr/>
    </dgm:pt>
    <dgm:pt modelId="{373999B1-EFB1-4A28-B3F8-2409D711FDD4}" type="pres">
      <dgm:prSet presAssocID="{A2E55C46-D2E2-4711-8ACC-6087AF4CF0A2}" presName="textRect" presStyleLbl="revTx" presStyleIdx="6" presStyleCnt="7">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DA4E2BD3-4D71-4FE7-8E0F-1357F75594A2}" type="presOf" srcId="{A2E55C46-D2E2-4711-8ACC-6087AF4CF0A2}" destId="{373999B1-EFB1-4A28-B3F8-2409D711FDD4}" srcOrd="0" destOrd="0" presId="urn:microsoft.com/office/officeart/2018/5/layout/IconLeafLabelList"/>
    <dgm:cxn modelId="{F01889E3-8924-4813-A61A-F88B16494796}" srcId="{C61C2DF2-9A49-4133-B39B-012238E3A776}" destId="{A2E55C46-D2E2-4711-8ACC-6087AF4CF0A2}" srcOrd="6" destOrd="0" parTransId="{D64F4102-DF79-4443-8DFF-CA7A720C392F}" sibTransId="{124B661D-906D-45B0-B335-9B7C3CC967C5}"/>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 modelId="{DF114D7F-A591-4518-9A75-FE9F12B1381F}" type="presParOf" srcId="{7451C11D-EB79-412D-91E2-D1751ED228A1}" destId="{17F7E492-4239-49BE-B791-64F28725DD5E}" srcOrd="11" destOrd="0" presId="urn:microsoft.com/office/officeart/2018/5/layout/IconLeafLabelList"/>
    <dgm:cxn modelId="{643CD813-7AFC-44C9-9866-22940558862D}" type="presParOf" srcId="{7451C11D-EB79-412D-91E2-D1751ED228A1}" destId="{BA7F9B24-171C-4296-A5A5-259B1E5E8C17}" srcOrd="12" destOrd="0" presId="urn:microsoft.com/office/officeart/2018/5/layout/IconLeafLabelList"/>
    <dgm:cxn modelId="{7126CF5F-0B86-4EEB-8446-8A8EA2E6DC28}" type="presParOf" srcId="{BA7F9B24-171C-4296-A5A5-259B1E5E8C17}" destId="{592508BF-F95F-4005-BF57-7FA5C27448C0}" srcOrd="0" destOrd="0" presId="urn:microsoft.com/office/officeart/2018/5/layout/IconLeafLabelList"/>
    <dgm:cxn modelId="{4145A651-6754-4C25-84A3-62EBC366A562}" type="presParOf" srcId="{BA7F9B24-171C-4296-A5A5-259B1E5E8C17}" destId="{DD9186E8-1479-43F2-8376-2CC2E9A5D0CE}" srcOrd="1" destOrd="0" presId="urn:microsoft.com/office/officeart/2018/5/layout/IconLeafLabelList"/>
    <dgm:cxn modelId="{C6CAFDA2-340C-4E50-95F5-E88A6E433EF4}" type="presParOf" srcId="{BA7F9B24-171C-4296-A5A5-259B1E5E8C17}" destId="{052EE498-E877-4922-84F5-61CD981B57A1}" srcOrd="2" destOrd="0" presId="urn:microsoft.com/office/officeart/2018/5/layout/IconLeafLabelList"/>
    <dgm:cxn modelId="{05AB5293-D852-4FE6-A997-13A87E3EE301}" type="presParOf" srcId="{BA7F9B24-171C-4296-A5A5-259B1E5E8C17}" destId="{373999B1-EFB1-4A28-B3F8-2409D711FDD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panose="020B0504020202020204" pitchFamily="34" charset="0"/>
            </a:rPr>
            <a:t>Data / BI Analyst</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panose="020B0504020202020204" pitchFamily="34" charset="0"/>
            </a:rPr>
            <a:t>Data Scientist</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panose="020B0504020202020204" pitchFamily="34" charset="0"/>
            </a:rPr>
            <a:t>Data Engineer</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panose="020B0504020202020204" pitchFamily="34" charset="0"/>
            </a:rPr>
            <a:t>Data Scientist</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6"/>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6"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6">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6"/>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6"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6">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6"/>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6"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6">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6"/>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6"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6">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6"/>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6"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6">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6"/>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6"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6">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05/8/colors/accent0_1" csCatId="mainScheme" phldr="1"/>
      <dgm:spPr/>
      <dgm:t>
        <a:bodyPr/>
        <a:lstStyle/>
        <a:p>
          <a:endParaRPr lang="en-US"/>
        </a:p>
      </dgm:t>
    </dgm:pt>
    <dgm:pt modelId="{184A6821-8C2E-4727-B228-08AEEC2A965F}">
      <dgm:prSet custT="1"/>
      <dgm:spPr>
        <a:noFill/>
        <a:ln>
          <a:noFill/>
        </a:ln>
        <a:effectLst/>
      </dgm:spPr>
      <dgm:t>
        <a:bodyPr spcFirstLastPara="0" vert="horz" wrap="square" lIns="0" tIns="0" rIns="0" bIns="0" numCol="1" spcCol="1270" anchor="t" anchorCtr="0"/>
        <a:lstStyle/>
        <a:p>
          <a:pPr>
            <a:lnSpc>
              <a:spcPct val="100000"/>
            </a:lnSpc>
            <a:defRPr cap="all"/>
          </a:pPr>
          <a:r>
            <a:rPr lang="en-US" sz="1600">
              <a:latin typeface="Arial Nova"/>
            </a:rPr>
            <a:t>Data / BI Analyst</a:t>
          </a:r>
          <a:endParaRPr lang="en-US" sz="1600" dirty="0">
            <a:latin typeface="Arial Nova"/>
          </a:endParaRP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600">
              <a:latin typeface="Arial Nova"/>
            </a:rPr>
            <a:t>Data Engineer</a:t>
          </a:r>
          <a:endParaRPr lang="en-US" sz="1600" dirty="0">
            <a:latin typeface="Arial Nova"/>
          </a:endParaRP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600">
              <a:latin typeface="Arial Nova"/>
            </a:rPr>
            <a:t>Data Scientist</a:t>
          </a:r>
          <a:endParaRPr lang="en-US" sz="1600" dirty="0">
            <a:latin typeface="Arial Nova"/>
          </a:endParaRP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600" dirty="0">
              <a:latin typeface="Arial Nova" panose="020B0504020202020204" pitchFamily="34" charset="0"/>
            </a:rPr>
            <a:t>Data Engineer</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340862C1-57E4-4ED8-9FBB-3C7139A0039D}">
      <dgm:prSet custT="1"/>
      <dgm:spPr/>
      <dgm:t>
        <a:bodyPr/>
        <a:lstStyle/>
        <a:p>
          <a:pPr>
            <a:lnSpc>
              <a:spcPct val="100000"/>
            </a:lnSpc>
            <a:defRPr cap="all"/>
          </a:pPr>
          <a:r>
            <a:rPr lang="en-US" sz="1600" kern="1200" cap="all">
              <a:latin typeface="Arial Nova"/>
              <a:ea typeface="+mn-ea"/>
              <a:cs typeface="+mn-cs"/>
            </a:rPr>
            <a:t>Data Science Manager</a:t>
          </a:r>
          <a:endParaRPr lang="en-US" sz="1600" kern="1200" dirty="0">
            <a:latin typeface="Arial Nova"/>
          </a:endParaRPr>
        </a:p>
      </dgm:t>
    </dgm:pt>
    <dgm:pt modelId="{F7E1AFF8-4F7F-4DE0-BCE2-EF2AFF71A51B}" type="parTrans" cxnId="{62DD2DE6-2FD1-493C-9D0B-9967DBD5C061}">
      <dgm:prSet/>
      <dgm:spPr/>
      <dgm:t>
        <a:bodyPr/>
        <a:lstStyle/>
        <a:p>
          <a:endParaRPr lang="en-US"/>
        </a:p>
      </dgm:t>
    </dgm:pt>
    <dgm:pt modelId="{418C8608-F52C-462D-A341-5FC8BD50E51C}" type="sibTrans" cxnId="{62DD2DE6-2FD1-493C-9D0B-9967DBD5C061}">
      <dgm:prSet/>
      <dgm:spPr/>
      <dgm:t>
        <a:bodyPr/>
        <a:lstStyle/>
        <a:p>
          <a:endParaRPr lang="en-US"/>
        </a:p>
      </dgm:t>
    </dgm:pt>
    <dgm:pt modelId="{A2E55C46-D2E2-4711-8ACC-6087AF4CF0A2}">
      <dgm:prSet custT="1"/>
      <dgm:spPr/>
      <dgm:t>
        <a:bodyPr/>
        <a:lstStyle/>
        <a:p>
          <a:pPr rtl="0">
            <a:lnSpc>
              <a:spcPct val="100000"/>
            </a:lnSpc>
            <a:defRPr cap="all"/>
          </a:pPr>
          <a:r>
            <a:rPr lang="en-US" sz="1600">
              <a:latin typeface="Arial Nova"/>
            </a:rPr>
            <a:t>AI Engineer</a:t>
          </a:r>
        </a:p>
      </dgm:t>
    </dgm:pt>
    <dgm:pt modelId="{D64F4102-DF79-4443-8DFF-CA7A720C392F}" type="parTrans" cxnId="{F01889E3-8924-4813-A61A-F88B16494796}">
      <dgm:prSet/>
      <dgm:spPr/>
      <dgm:t>
        <a:bodyPr/>
        <a:lstStyle/>
        <a:p>
          <a:endParaRPr lang="en-US"/>
        </a:p>
      </dgm:t>
    </dgm:pt>
    <dgm:pt modelId="{124B661D-906D-45B0-B335-9B7C3CC967C5}" type="sibTrans" cxnId="{F01889E3-8924-4813-A61A-F88B16494796}">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A20D69F3-02A5-4D13-99F3-4A7BA0C21A07}" type="pres">
      <dgm:prSet presAssocID="{340862C1-57E4-4ED8-9FBB-3C7139A0039D}" presName="compNode" presStyleCnt="0"/>
      <dgm:spPr/>
    </dgm:pt>
    <dgm:pt modelId="{AD649560-66C5-4680-A2AA-1F7B6366CA75}" type="pres">
      <dgm:prSet presAssocID="{340862C1-57E4-4ED8-9FBB-3C7139A0039D}" presName="iconBgRect" presStyleLbl="bgShp" presStyleIdx="0" presStyleCnt="7"/>
      <dgm:spPr>
        <a:prstGeom prst="round2DiagRect">
          <a:avLst>
            <a:gd name="adj1" fmla="val 29727"/>
            <a:gd name="adj2" fmla="val 0"/>
          </a:avLst>
        </a:prstGeom>
      </dgm:spPr>
    </dgm:pt>
    <dgm:pt modelId="{C889935D-DD57-4FA8-803C-676FBD8CFB2F}" type="pres">
      <dgm:prSet presAssocID="{340862C1-57E4-4ED8-9FBB-3C7139A0039D}" presName="iconRect" presStyleLbl="node1" presStyleIdx="0" presStyleCnt="7" custScaleX="264460" custScaleY="268278"/>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1E3F3861-83B3-4825-8427-19960FFE3154}" type="pres">
      <dgm:prSet presAssocID="{340862C1-57E4-4ED8-9FBB-3C7139A0039D}" presName="spaceRect" presStyleCnt="0"/>
      <dgm:spPr/>
    </dgm:pt>
    <dgm:pt modelId="{87261788-B452-4760-ADA5-1F354C53F040}" type="pres">
      <dgm:prSet presAssocID="{340862C1-57E4-4ED8-9FBB-3C7139A0039D}" presName="textRect" presStyleLbl="revTx" presStyleIdx="0" presStyleCnt="7">
        <dgm:presLayoutVars>
          <dgm:chMax val="1"/>
          <dgm:chPref val="1"/>
        </dgm:presLayoutVars>
      </dgm:prSet>
      <dgm:spPr/>
    </dgm:pt>
    <dgm:pt modelId="{40CC6BDD-A87D-439F-8A60-0F9D8F7EC197}" type="pres">
      <dgm:prSet presAssocID="{418C8608-F52C-462D-A341-5FC8BD50E51C}" presName="sibTrans" presStyleCnt="0"/>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1" presStyleCnt="7"/>
      <dgm:spPr>
        <a:prstGeom prst="round2DiagRect">
          <a:avLst>
            <a:gd name="adj1" fmla="val 29727"/>
            <a:gd name="adj2" fmla="val 0"/>
          </a:avLst>
        </a:prstGeom>
      </dgm:spPr>
    </dgm:pt>
    <dgm:pt modelId="{559D1F58-DCA9-4A8A-9D5F-D7EE8E5F9EC8}" type="pres">
      <dgm:prSet presAssocID="{184A6821-8C2E-4727-B228-08AEEC2A965F}" presName="iconRect" presStyleLbl="node1" presStyleIdx="1" presStyleCnt="7" custScaleX="264460" custScaleY="26827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1" presStyleCnt="7">
        <dgm:presLayoutVars>
          <dgm:chMax val="1"/>
          <dgm:chPref val="1"/>
        </dgm:presLayoutVars>
      </dgm:prSet>
      <dgm:spPr>
        <a:xfrm>
          <a:off x="1742472" y="2227160"/>
          <a:ext cx="1481835" cy="592734"/>
        </a:xfrm>
        <a:prstGeom prst="rect">
          <a:avLst/>
        </a:prstGeom>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2" presStyleCnt="7"/>
      <dgm:spPr>
        <a:prstGeom prst="round2DiagRect">
          <a:avLst>
            <a:gd name="adj1" fmla="val 29727"/>
            <a:gd name="adj2" fmla="val 0"/>
          </a:avLst>
        </a:prstGeom>
      </dgm:spPr>
    </dgm:pt>
    <dgm:pt modelId="{EC67C5C7-0845-4615-9524-610679A334B4}" type="pres">
      <dgm:prSet presAssocID="{F9781398-5C07-4840-8868-A90C4BBFEF8E}" presName="iconRect" presStyleLbl="node1" presStyleIdx="2" presStyleCnt="7" custScaleX="264460" custScaleY="268278"/>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2" presStyleCnt="7">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3" presStyleCnt="7"/>
      <dgm:spPr>
        <a:prstGeom prst="round2DiagRect">
          <a:avLst>
            <a:gd name="adj1" fmla="val 29727"/>
            <a:gd name="adj2" fmla="val 0"/>
          </a:avLst>
        </a:prstGeom>
      </dgm:spPr>
    </dgm:pt>
    <dgm:pt modelId="{368888B6-75D0-4098-B4EC-89BC2C3D1A81}" type="pres">
      <dgm:prSet presAssocID="{6AEB891E-C9F0-4430-8681-B8452270BD73}" presName="iconRect" presStyleLbl="node1" presStyleIdx="3" presStyleCnt="7" custScaleX="264460" custScaleY="268278"/>
      <dgm:spPr>
        <a:blipFill>
          <a:blip xmlns:r="http://schemas.openxmlformats.org/officeDocument/2006/relationships" r:embed="rId4"/>
          <a:srcRect/>
          <a:stretch>
            <a:fillRect t="-2000" b="-2000"/>
          </a:stretch>
        </a:blipFill>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3" presStyleCnt="7">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4" presStyleCnt="7"/>
      <dgm:spPr>
        <a:prstGeom prst="round2DiagRect">
          <a:avLst>
            <a:gd name="adj1" fmla="val 29727"/>
            <a:gd name="adj2" fmla="val 0"/>
          </a:avLst>
        </a:prstGeom>
      </dgm:spPr>
    </dgm:pt>
    <dgm:pt modelId="{1E4C4B34-C5C3-495C-AB17-786A17B27A3C}" type="pres">
      <dgm:prSet presAssocID="{94A517B8-DD42-47BF-A073-EF8FC62AB2C2}" presName="iconRect" presStyleLbl="node1" presStyleIdx="4" presStyleCnt="7" custScaleX="264460" custScaleY="268278"/>
      <dgm:spPr>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4" presStyleCnt="7">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5" presStyleCnt="7"/>
      <dgm:spPr>
        <a:prstGeom prst="round2DiagRect">
          <a:avLst>
            <a:gd name="adj1" fmla="val 29727"/>
            <a:gd name="adj2" fmla="val 0"/>
          </a:avLst>
        </a:prstGeom>
      </dgm:spPr>
    </dgm:pt>
    <dgm:pt modelId="{DCC9623F-352D-404A-8022-8F88C307F063}" type="pres">
      <dgm:prSet presAssocID="{CB675538-4AC2-426D-AC54-E8D72173A03F}" presName="iconRect" presStyleLbl="node1" presStyleIdx="5" presStyleCnt="7" custScaleX="264460" custScaleY="268278"/>
      <dgm:spPr>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5" presStyleCnt="7">
        <dgm:presLayoutVars>
          <dgm:chMax val="1"/>
          <dgm:chPref val="1"/>
        </dgm:presLayoutVars>
      </dgm:prSet>
      <dgm:spPr/>
    </dgm:pt>
    <dgm:pt modelId="{17F7E492-4239-49BE-B791-64F28725DD5E}" type="pres">
      <dgm:prSet presAssocID="{B61BC8BC-32BF-4C75-9BC7-00025EB2095A}" presName="sibTrans" presStyleCnt="0"/>
      <dgm:spPr/>
    </dgm:pt>
    <dgm:pt modelId="{BA7F9B24-171C-4296-A5A5-259B1E5E8C17}" type="pres">
      <dgm:prSet presAssocID="{A2E55C46-D2E2-4711-8ACC-6087AF4CF0A2}" presName="compNode" presStyleCnt="0"/>
      <dgm:spPr/>
    </dgm:pt>
    <dgm:pt modelId="{592508BF-F95F-4005-BF57-7FA5C27448C0}" type="pres">
      <dgm:prSet presAssocID="{A2E55C46-D2E2-4711-8ACC-6087AF4CF0A2}" presName="iconBgRect" presStyleLbl="bgShp" presStyleIdx="6" presStyleCnt="7"/>
      <dgm:spPr>
        <a:prstGeom prst="round2DiagRect">
          <a:avLst>
            <a:gd name="adj1" fmla="val 29727"/>
            <a:gd name="adj2" fmla="val 0"/>
          </a:avLst>
        </a:prstGeom>
      </dgm:spPr>
    </dgm:pt>
    <dgm:pt modelId="{DD9186E8-1479-43F2-8376-2CC2E9A5D0CE}" type="pres">
      <dgm:prSet presAssocID="{A2E55C46-D2E2-4711-8ACC-6087AF4CF0A2}" presName="iconRect" presStyleLbl="node1" presStyleIdx="6" presStyleCnt="7" custScaleX="264539" custScaleY="268578"/>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052EE498-E877-4922-84F5-61CD981B57A1}" type="pres">
      <dgm:prSet presAssocID="{A2E55C46-D2E2-4711-8ACC-6087AF4CF0A2}" presName="spaceRect" presStyleCnt="0"/>
      <dgm:spPr/>
    </dgm:pt>
    <dgm:pt modelId="{373999B1-EFB1-4A28-B3F8-2409D711FDD4}" type="pres">
      <dgm:prSet presAssocID="{A2E55C46-D2E2-4711-8ACC-6087AF4CF0A2}" presName="textRect" presStyleLbl="revTx" presStyleIdx="6" presStyleCnt="7">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2" destOrd="0" parTransId="{5C268EA5-F409-4CA0-A63E-00EA4B3813F4}" sibTransId="{303BBEE3-E720-44AA-98AB-A4EAEA48B5DF}"/>
    <dgm:cxn modelId="{EBA20156-0B36-418B-944E-ABE4C8A9DCA8}" srcId="{C61C2DF2-9A49-4133-B39B-012238E3A776}" destId="{6AEB891E-C9F0-4430-8681-B8452270BD73}" srcOrd="3" destOrd="0" parTransId="{BD393309-A2C5-4CF4-ACEB-C1816F1D72A3}" sibTransId="{F91AD448-0E24-44FC-98E8-12863391C3C4}"/>
    <dgm:cxn modelId="{D80FCD7E-52B9-4EE0-9CCB-1869DBA7FEAA}" srcId="{C61C2DF2-9A49-4133-B39B-012238E3A776}" destId="{CB675538-4AC2-426D-AC54-E8D72173A03F}" srcOrd="5"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A807898B-3A4F-42DB-9AF3-338B5CFF2F13}" type="presOf" srcId="{340862C1-57E4-4ED8-9FBB-3C7139A0039D}" destId="{87261788-B452-4760-ADA5-1F354C53F040}"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DA4E2BD3-4D71-4FE7-8E0F-1357F75594A2}" type="presOf" srcId="{A2E55C46-D2E2-4711-8ACC-6087AF4CF0A2}" destId="{373999B1-EFB1-4A28-B3F8-2409D711FDD4}" srcOrd="0" destOrd="0" presId="urn:microsoft.com/office/officeart/2018/5/layout/IconLeafLabelList"/>
    <dgm:cxn modelId="{F01889E3-8924-4813-A61A-F88B16494796}" srcId="{C61C2DF2-9A49-4133-B39B-012238E3A776}" destId="{A2E55C46-D2E2-4711-8ACC-6087AF4CF0A2}" srcOrd="6" destOrd="0" parTransId="{D64F4102-DF79-4443-8DFF-CA7A720C392F}" sibTransId="{124B661D-906D-45B0-B335-9B7C3CC967C5}"/>
    <dgm:cxn modelId="{62DD2DE6-2FD1-493C-9D0B-9967DBD5C061}" srcId="{C61C2DF2-9A49-4133-B39B-012238E3A776}" destId="{340862C1-57E4-4ED8-9FBB-3C7139A0039D}" srcOrd="0" destOrd="0" parTransId="{F7E1AFF8-4F7F-4DE0-BCE2-EF2AFF71A51B}" sibTransId="{418C8608-F52C-462D-A341-5FC8BD50E51C}"/>
    <dgm:cxn modelId="{B0D84CEC-9C62-446E-A89C-AC648F419804}" srcId="{C61C2DF2-9A49-4133-B39B-012238E3A776}" destId="{184A6821-8C2E-4727-B228-08AEEC2A965F}" srcOrd="1"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4" destOrd="0" parTransId="{CA76C575-6873-4822-A151-0C1CAA45A36A}" sibTransId="{D19630E7-A608-4DB7-BFD8-22A517FAB7F4}"/>
    <dgm:cxn modelId="{CC550A77-9C82-45F4-8B0F-AAC63ACD247B}" type="presParOf" srcId="{7451C11D-EB79-412D-91E2-D1751ED228A1}" destId="{A20D69F3-02A5-4D13-99F3-4A7BA0C21A07}" srcOrd="0" destOrd="0" presId="urn:microsoft.com/office/officeart/2018/5/layout/IconLeafLabelList"/>
    <dgm:cxn modelId="{23119E09-B506-4F86-891D-F7B1971AD076}" type="presParOf" srcId="{A20D69F3-02A5-4D13-99F3-4A7BA0C21A07}" destId="{AD649560-66C5-4680-A2AA-1F7B6366CA75}" srcOrd="0" destOrd="0" presId="urn:microsoft.com/office/officeart/2018/5/layout/IconLeafLabelList"/>
    <dgm:cxn modelId="{DA5AF146-D29B-4BDC-9DB3-1F8A9A4C2667}" type="presParOf" srcId="{A20D69F3-02A5-4D13-99F3-4A7BA0C21A07}" destId="{C889935D-DD57-4FA8-803C-676FBD8CFB2F}" srcOrd="1" destOrd="0" presId="urn:microsoft.com/office/officeart/2018/5/layout/IconLeafLabelList"/>
    <dgm:cxn modelId="{8A7E1B78-59EE-4ED2-81A4-384FF65041AF}" type="presParOf" srcId="{A20D69F3-02A5-4D13-99F3-4A7BA0C21A07}" destId="{1E3F3861-83B3-4825-8427-19960FFE3154}" srcOrd="2" destOrd="0" presId="urn:microsoft.com/office/officeart/2018/5/layout/IconLeafLabelList"/>
    <dgm:cxn modelId="{D093F86E-4213-4BEA-A2BC-15D1F4CCB887}" type="presParOf" srcId="{A20D69F3-02A5-4D13-99F3-4A7BA0C21A07}" destId="{87261788-B452-4760-ADA5-1F354C53F040}" srcOrd="3" destOrd="0" presId="urn:microsoft.com/office/officeart/2018/5/layout/IconLeafLabelList"/>
    <dgm:cxn modelId="{12FA1B88-3714-43DB-B4D9-A655DFECB44C}" type="presParOf" srcId="{7451C11D-EB79-412D-91E2-D1751ED228A1}" destId="{40CC6BDD-A87D-439F-8A60-0F9D8F7EC197}" srcOrd="1" destOrd="0" presId="urn:microsoft.com/office/officeart/2018/5/layout/IconLeafLabelList"/>
    <dgm:cxn modelId="{754FF648-70E3-45F3-B787-D583962E67C3}" type="presParOf" srcId="{7451C11D-EB79-412D-91E2-D1751ED228A1}" destId="{928A246F-6D6C-4D91-8945-5FFF182654DD}" srcOrd="2"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3" destOrd="0" presId="urn:microsoft.com/office/officeart/2018/5/layout/IconLeafLabelList"/>
    <dgm:cxn modelId="{1237CE18-4235-4435-BFBE-467D12434310}" type="presParOf" srcId="{7451C11D-EB79-412D-91E2-D1751ED228A1}" destId="{8CE4BCD0-8645-4A69-8668-5A50CFE1431C}" srcOrd="4"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5" destOrd="0" presId="urn:microsoft.com/office/officeart/2018/5/layout/IconLeafLabelList"/>
    <dgm:cxn modelId="{98267A91-85DB-4DFF-90F6-506282F48DB3}" type="presParOf" srcId="{7451C11D-EB79-412D-91E2-D1751ED228A1}" destId="{B1DE6926-EE8D-4A1E-81C4-6A1A7233B3C6}" srcOrd="6"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7" destOrd="0" presId="urn:microsoft.com/office/officeart/2018/5/layout/IconLeafLabelList"/>
    <dgm:cxn modelId="{3AE1A1D7-393C-40A4-8ADB-F460E4898DD1}" type="presParOf" srcId="{7451C11D-EB79-412D-91E2-D1751ED228A1}" destId="{FC348D27-DD09-4749-AB00-9A7BB730AAC8}" srcOrd="8"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9" destOrd="0" presId="urn:microsoft.com/office/officeart/2018/5/layout/IconLeafLabelList"/>
    <dgm:cxn modelId="{6C9DE218-2E6C-46BF-A248-44B087780E8D}" type="presParOf" srcId="{7451C11D-EB79-412D-91E2-D1751ED228A1}" destId="{EB46884B-08EC-4352-A378-9A65A70D1F57}" srcOrd="10"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 modelId="{DF114D7F-A591-4518-9A75-FE9F12B1381F}" type="presParOf" srcId="{7451C11D-EB79-412D-91E2-D1751ED228A1}" destId="{17F7E492-4239-49BE-B791-64F28725DD5E}" srcOrd="11" destOrd="0" presId="urn:microsoft.com/office/officeart/2018/5/layout/IconLeafLabelList"/>
    <dgm:cxn modelId="{643CD813-7AFC-44C9-9866-22940558862D}" type="presParOf" srcId="{7451C11D-EB79-412D-91E2-D1751ED228A1}" destId="{BA7F9B24-171C-4296-A5A5-259B1E5E8C17}" srcOrd="12" destOrd="0" presId="urn:microsoft.com/office/officeart/2018/5/layout/IconLeafLabelList"/>
    <dgm:cxn modelId="{7126CF5F-0B86-4EEB-8446-8A8EA2E6DC28}" type="presParOf" srcId="{BA7F9B24-171C-4296-A5A5-259B1E5E8C17}" destId="{592508BF-F95F-4005-BF57-7FA5C27448C0}" srcOrd="0" destOrd="0" presId="urn:microsoft.com/office/officeart/2018/5/layout/IconLeafLabelList"/>
    <dgm:cxn modelId="{4145A651-6754-4C25-84A3-62EBC366A562}" type="presParOf" srcId="{BA7F9B24-171C-4296-A5A5-259B1E5E8C17}" destId="{DD9186E8-1479-43F2-8376-2CC2E9A5D0CE}" srcOrd="1" destOrd="0" presId="urn:microsoft.com/office/officeart/2018/5/layout/IconLeafLabelList"/>
    <dgm:cxn modelId="{C6CAFDA2-340C-4E50-95F5-E88A6E433EF4}" type="presParOf" srcId="{BA7F9B24-171C-4296-A5A5-259B1E5E8C17}" destId="{052EE498-E877-4922-84F5-61CD981B57A1}" srcOrd="2" destOrd="0" presId="urn:microsoft.com/office/officeart/2018/5/layout/IconLeafLabelList"/>
    <dgm:cxn modelId="{05AB5293-D852-4FE6-A997-13A87E3EE301}" type="presParOf" srcId="{BA7F9B24-171C-4296-A5A5-259B1E5E8C17}" destId="{373999B1-EFB1-4A28-B3F8-2409D711FDD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dgm:spPr/>
      <dgm:t>
        <a:bodyPr/>
        <a:lstStyle/>
        <a:p>
          <a:pPr>
            <a:lnSpc>
              <a:spcPct val="100000"/>
            </a:lnSpc>
            <a:defRPr cap="all"/>
          </a:pPr>
          <a:r>
            <a:rPr lang="en-US">
              <a:latin typeface="Arial Nova" panose="020B0504020202020204" pitchFamily="34" charset="0"/>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dgm:spPr/>
      <dgm:t>
        <a:bodyPr/>
        <a:lstStyle/>
        <a:p>
          <a:pPr>
            <a:lnSpc>
              <a:spcPct val="100000"/>
            </a:lnSpc>
            <a:defRPr cap="all"/>
          </a:pPr>
          <a:r>
            <a:rPr lang="en-US">
              <a:solidFill>
                <a:schemeClr val="bg1">
                  <a:lumMod val="65000"/>
                </a:schemeClr>
              </a:solidFill>
              <a:latin typeface="Arial Nova" panose="020B0504020202020204" pitchFamily="34" charset="0"/>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dgm:spPr/>
      <dgm:t>
        <a:bodyPr/>
        <a:lstStyle/>
        <a:p>
          <a:pPr>
            <a:lnSpc>
              <a:spcPct val="100000"/>
            </a:lnSpc>
            <a:defRPr cap="all"/>
          </a:pPr>
          <a:r>
            <a:rPr lang="en-US">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dgm:spPr/>
      <dgm:t>
        <a:bodyPr/>
        <a:lstStyle/>
        <a:p>
          <a:pPr>
            <a:lnSpc>
              <a:spcPct val="100000"/>
            </a:lnSpc>
            <a:defRPr cap="all"/>
          </a:pPr>
          <a:r>
            <a:rPr lang="en-US">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dgm:spPr/>
      <dgm:t>
        <a:bodyPr/>
        <a:lstStyle/>
        <a:p>
          <a:pPr>
            <a:lnSpc>
              <a:spcPct val="100000"/>
            </a:lnSpc>
            <a:defRPr cap="all"/>
          </a:pPr>
          <a:r>
            <a:rPr lang="en-US">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6"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1C2DF2-9A49-4133-B39B-012238E3A77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84A6821-8C2E-4727-B228-08AEEC2A965F}">
      <dgm:prSet custT="1"/>
      <dgm:spPr/>
      <dgm:t>
        <a:bodyPr/>
        <a:lstStyle/>
        <a:p>
          <a:pPr>
            <a:lnSpc>
              <a:spcPct val="100000"/>
            </a:lnSpc>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gm:t>
    </dgm:pt>
    <dgm:pt modelId="{5CE59C9F-9C08-42AC-BB1B-ADEDE789FEF1}" type="parTrans" cxnId="{B0D84CEC-9C62-446E-A89C-AC648F419804}">
      <dgm:prSet/>
      <dgm:spPr/>
      <dgm:t>
        <a:bodyPr/>
        <a:lstStyle/>
        <a:p>
          <a:endParaRPr lang="en-US"/>
        </a:p>
      </dgm:t>
    </dgm:pt>
    <dgm:pt modelId="{BD57080D-4ED9-400A-BB1E-19EAD8EC7D67}" type="sibTrans" cxnId="{B0D84CEC-9C62-446E-A89C-AC648F419804}">
      <dgm:prSet/>
      <dgm:spPr/>
      <dgm:t>
        <a:bodyPr/>
        <a:lstStyle/>
        <a:p>
          <a:endParaRPr lang="en-US"/>
        </a:p>
      </dgm:t>
    </dgm:pt>
    <dgm:pt modelId="{F9781398-5C07-4840-8868-A90C4BBFEF8E}">
      <dgm:prSet custT="1"/>
      <dgm:spPr/>
      <dgm:t>
        <a:bodyPr/>
        <a:lstStyle/>
        <a:p>
          <a:pPr>
            <a:lnSpc>
              <a:spcPct val="100000"/>
            </a:lnSpc>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gm:t>
    </dgm:pt>
    <dgm:pt modelId="{5C268EA5-F409-4CA0-A63E-00EA4B3813F4}" type="parTrans" cxnId="{1BDB2573-BDBD-4B91-ABDF-93207377ED18}">
      <dgm:prSet/>
      <dgm:spPr/>
      <dgm:t>
        <a:bodyPr/>
        <a:lstStyle/>
        <a:p>
          <a:endParaRPr lang="en-US"/>
        </a:p>
      </dgm:t>
    </dgm:pt>
    <dgm:pt modelId="{303BBEE3-E720-44AA-98AB-A4EAEA48B5DF}" type="sibTrans" cxnId="{1BDB2573-BDBD-4B91-ABDF-93207377ED18}">
      <dgm:prSet/>
      <dgm:spPr/>
      <dgm:t>
        <a:bodyPr/>
        <a:lstStyle/>
        <a:p>
          <a:endParaRPr lang="en-US"/>
        </a:p>
      </dgm:t>
    </dgm:pt>
    <dgm:pt modelId="{6AEB891E-C9F0-4430-8681-B8452270BD73}">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Databricks</a:t>
          </a:r>
        </a:p>
      </dgm:t>
    </dgm:pt>
    <dgm:pt modelId="{BD393309-A2C5-4CF4-ACEB-C1816F1D72A3}" type="parTrans" cxnId="{EBA20156-0B36-418B-944E-ABE4C8A9DCA8}">
      <dgm:prSet/>
      <dgm:spPr/>
      <dgm:t>
        <a:bodyPr/>
        <a:lstStyle/>
        <a:p>
          <a:endParaRPr lang="en-US"/>
        </a:p>
      </dgm:t>
    </dgm:pt>
    <dgm:pt modelId="{F91AD448-0E24-44FC-98E8-12863391C3C4}" type="sibTrans" cxnId="{EBA20156-0B36-418B-944E-ABE4C8A9DCA8}">
      <dgm:prSet/>
      <dgm:spPr/>
      <dgm:t>
        <a:bodyPr/>
        <a:lstStyle/>
        <a:p>
          <a:endParaRPr lang="en-US"/>
        </a:p>
      </dgm:t>
    </dgm:pt>
    <dgm:pt modelId="{94A517B8-DD42-47BF-A073-EF8FC62AB2C2}">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Azure Data Science Virtual Machine</a:t>
          </a:r>
        </a:p>
      </dgm:t>
    </dgm:pt>
    <dgm:pt modelId="{CA76C575-6873-4822-A151-0C1CAA45A36A}" type="parTrans" cxnId="{B4D1E5F7-65A9-483C-B16E-F25B004C668A}">
      <dgm:prSet/>
      <dgm:spPr/>
      <dgm:t>
        <a:bodyPr/>
        <a:lstStyle/>
        <a:p>
          <a:endParaRPr lang="en-US"/>
        </a:p>
      </dgm:t>
    </dgm:pt>
    <dgm:pt modelId="{D19630E7-A608-4DB7-BFD8-22A517FAB7F4}" type="sibTrans" cxnId="{B4D1E5F7-65A9-483C-B16E-F25B004C668A}">
      <dgm:prSet/>
      <dgm:spPr/>
      <dgm:t>
        <a:bodyPr/>
        <a:lstStyle/>
        <a:p>
          <a:endParaRPr lang="en-US"/>
        </a:p>
      </dgm:t>
    </dgm:pt>
    <dgm:pt modelId="{CB675538-4AC2-426D-AC54-E8D72173A03F}">
      <dgm:prSet custT="1"/>
      <dgm:spPr/>
      <dgm:t>
        <a:bodyPr/>
        <a:lstStyle/>
        <a:p>
          <a:pPr>
            <a:lnSpc>
              <a:spcPct val="100000"/>
            </a:lnSpc>
            <a:defRPr cap="all"/>
          </a:pPr>
          <a:r>
            <a:rPr lang="en-US" sz="1400">
              <a:solidFill>
                <a:schemeClr val="bg1">
                  <a:lumMod val="65000"/>
                </a:schemeClr>
              </a:solidFill>
              <a:latin typeface="Arial Nova" panose="020B0504020202020204" pitchFamily="34" charset="0"/>
            </a:rPr>
            <a:t>SQL Server Machine Learning Services</a:t>
          </a:r>
        </a:p>
      </dgm:t>
    </dgm:pt>
    <dgm:pt modelId="{30712785-10EA-4911-9F91-A50F1664D576}" type="parTrans" cxnId="{D80FCD7E-52B9-4EE0-9CCB-1869DBA7FEAA}">
      <dgm:prSet/>
      <dgm:spPr/>
      <dgm:t>
        <a:bodyPr/>
        <a:lstStyle/>
        <a:p>
          <a:endParaRPr lang="en-US"/>
        </a:p>
      </dgm:t>
    </dgm:pt>
    <dgm:pt modelId="{B61BC8BC-32BF-4C75-9BC7-00025EB2095A}" type="sibTrans" cxnId="{D80FCD7E-52B9-4EE0-9CCB-1869DBA7FEAA}">
      <dgm:prSet/>
      <dgm:spPr/>
      <dgm:t>
        <a:bodyPr/>
        <a:lstStyle/>
        <a:p>
          <a:endParaRPr lang="en-US"/>
        </a:p>
      </dgm:t>
    </dgm:pt>
    <dgm:pt modelId="{7451C11D-EB79-412D-91E2-D1751ED228A1}" type="pres">
      <dgm:prSet presAssocID="{C61C2DF2-9A49-4133-B39B-012238E3A776}" presName="root" presStyleCnt="0">
        <dgm:presLayoutVars>
          <dgm:dir/>
          <dgm:resizeHandles val="exact"/>
        </dgm:presLayoutVars>
      </dgm:prSet>
      <dgm:spPr/>
    </dgm:pt>
    <dgm:pt modelId="{928A246F-6D6C-4D91-8945-5FFF182654DD}" type="pres">
      <dgm:prSet presAssocID="{184A6821-8C2E-4727-B228-08AEEC2A965F}" presName="compNode" presStyleCnt="0"/>
      <dgm:spPr/>
    </dgm:pt>
    <dgm:pt modelId="{D8FD2CA5-65A1-4D77-B864-56EA35110AEC}" type="pres">
      <dgm:prSet presAssocID="{184A6821-8C2E-4727-B228-08AEEC2A965F}" presName="iconBgRect" presStyleLbl="bgShp" presStyleIdx="0" presStyleCnt="5"/>
      <dgm: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559D1F58-DCA9-4A8A-9D5F-D7EE8E5F9EC8}" type="pres">
      <dgm:prSet presAssocID="{184A6821-8C2E-4727-B228-08AEEC2A965F}" presName="iconRect" presStyleLbl="node1" presStyleIdx="0" presStyleCnt="5"/>
      <dgm:spPr>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0E15C58B-E6DC-4CE4-828F-C393667AFEF7}" type="pres">
      <dgm:prSet presAssocID="{184A6821-8C2E-4727-B228-08AEEC2A965F}" presName="spaceRect" presStyleCnt="0"/>
      <dgm:spPr/>
    </dgm:pt>
    <dgm:pt modelId="{4E1BAB90-0468-44CB-95D3-C021E1BB7345}" type="pres">
      <dgm:prSet presAssocID="{184A6821-8C2E-4727-B228-08AEEC2A965F}" presName="textRect" presStyleLbl="revTx" presStyleIdx="0" presStyleCnt="5">
        <dgm:presLayoutVars>
          <dgm:chMax val="1"/>
          <dgm:chPref val="1"/>
        </dgm:presLayoutVars>
      </dgm:prSet>
      <dgm:spPr/>
    </dgm:pt>
    <dgm:pt modelId="{FD092071-8B38-4E2C-B43E-4D9B1838AE97}" type="pres">
      <dgm:prSet presAssocID="{BD57080D-4ED9-400A-BB1E-19EAD8EC7D67}" presName="sibTrans" presStyleCnt="0"/>
      <dgm:spPr/>
    </dgm:pt>
    <dgm:pt modelId="{8CE4BCD0-8645-4A69-8668-5A50CFE1431C}" type="pres">
      <dgm:prSet presAssocID="{F9781398-5C07-4840-8868-A90C4BBFEF8E}" presName="compNode" presStyleCnt="0"/>
      <dgm:spPr/>
    </dgm:pt>
    <dgm:pt modelId="{C53B348C-F341-42AA-A90B-4B477AE6D325}" type="pres">
      <dgm:prSet presAssocID="{F9781398-5C07-4840-8868-A90C4BBFEF8E}" presName="iconBgRect" presStyleLbl="bgShp" presStyleIdx="1" presStyleCnt="5"/>
      <dgm: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gm:spPr>
    </dgm:pt>
    <dgm:pt modelId="{EC67C5C7-0845-4615-9524-610679A334B4}" type="pres">
      <dgm:prSet presAssocID="{F9781398-5C07-4840-8868-A90C4BBFEF8E}"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C433E948-682D-47FD-B3F2-D7B2F13BDEC6}" type="pres">
      <dgm:prSet presAssocID="{F9781398-5C07-4840-8868-A90C4BBFEF8E}" presName="spaceRect" presStyleCnt="0"/>
      <dgm:spPr/>
    </dgm:pt>
    <dgm:pt modelId="{BCD334E1-0E28-4E07-A5DD-1D9F3684A6EF}" type="pres">
      <dgm:prSet presAssocID="{F9781398-5C07-4840-8868-A90C4BBFEF8E}" presName="textRect" presStyleLbl="revTx" presStyleIdx="1" presStyleCnt="5">
        <dgm:presLayoutVars>
          <dgm:chMax val="1"/>
          <dgm:chPref val="1"/>
        </dgm:presLayoutVars>
      </dgm:prSet>
      <dgm:spPr/>
    </dgm:pt>
    <dgm:pt modelId="{4CC8D097-E19C-4051-9CCC-488A628AA970}" type="pres">
      <dgm:prSet presAssocID="{303BBEE3-E720-44AA-98AB-A4EAEA48B5DF}" presName="sibTrans" presStyleCnt="0"/>
      <dgm:spPr/>
    </dgm:pt>
    <dgm:pt modelId="{B1DE6926-EE8D-4A1E-81C4-6A1A7233B3C6}" type="pres">
      <dgm:prSet presAssocID="{6AEB891E-C9F0-4430-8681-B8452270BD73}" presName="compNode" presStyleCnt="0"/>
      <dgm:spPr/>
    </dgm:pt>
    <dgm:pt modelId="{570CC942-1ED7-46A8-98A0-5CB102E409AB}" type="pres">
      <dgm:prSet presAssocID="{6AEB891E-C9F0-4430-8681-B8452270BD73}" presName="iconBgRect" presStyleLbl="bgShp" presStyleIdx="2" presStyleCnt="5"/>
      <dgm:spPr>
        <a:xfrm>
          <a:off x="4549878"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368888B6-75D0-4098-B4EC-89BC2C3D1A81}" type="pres">
      <dgm:prSet presAssocID="{6AEB891E-C9F0-4430-8681-B8452270BD73}" presName="iconRect" presStyleLbl="node1" presStyleIdx="2" presStyleCnt="5"/>
      <dgm:spPr>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C148A178-5128-47E9-9F83-278892BC946D}" type="pres">
      <dgm:prSet presAssocID="{6AEB891E-C9F0-4430-8681-B8452270BD73}" presName="spaceRect" presStyleCnt="0"/>
      <dgm:spPr/>
    </dgm:pt>
    <dgm:pt modelId="{8DCB4EC4-4F6F-4F49-809E-CF0D7046E0E9}" type="pres">
      <dgm:prSet presAssocID="{6AEB891E-C9F0-4430-8681-B8452270BD73}" presName="textRect" presStyleLbl="revTx" presStyleIdx="2" presStyleCnt="5">
        <dgm:presLayoutVars>
          <dgm:chMax val="1"/>
          <dgm:chPref val="1"/>
        </dgm:presLayoutVars>
      </dgm:prSet>
      <dgm:spPr/>
    </dgm:pt>
    <dgm:pt modelId="{1C7DBD11-CA13-480A-8267-A4B2EF541C62}" type="pres">
      <dgm:prSet presAssocID="{F91AD448-0E24-44FC-98E8-12863391C3C4}" presName="sibTrans" presStyleCnt="0"/>
      <dgm:spPr/>
    </dgm:pt>
    <dgm:pt modelId="{FC348D27-DD09-4749-AB00-9A7BB730AAC8}" type="pres">
      <dgm:prSet presAssocID="{94A517B8-DD42-47BF-A073-EF8FC62AB2C2}" presName="compNode" presStyleCnt="0"/>
      <dgm:spPr/>
    </dgm:pt>
    <dgm:pt modelId="{053E2E6E-4197-4492-8ABD-F1277510EA14}" type="pres">
      <dgm:prSet presAssocID="{94A517B8-DD42-47BF-A073-EF8FC62AB2C2}" presName="iconBgRect" presStyleLbl="bgShp" presStyleIdx="3" presStyleCnt="5"/>
      <dgm:spPr>
        <a:xfrm>
          <a:off x="6650420"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1E4C4B34-C5C3-495C-AB17-786A17B27A3C}" type="pres">
      <dgm:prSet presAssocID="{94A517B8-DD42-47BF-A073-EF8FC62AB2C2}" presName="iconRect" presStyleLbl="node1" presStyleIdx="3" presStyleCnt="5"/>
      <dgm:spPr>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70143924-7A3B-472A-8FF0-F3444F87B9B3}" type="pres">
      <dgm:prSet presAssocID="{94A517B8-DD42-47BF-A073-EF8FC62AB2C2}" presName="spaceRect" presStyleCnt="0"/>
      <dgm:spPr/>
    </dgm:pt>
    <dgm:pt modelId="{D3CDBCE4-F253-4591-9EAB-88D6BD19FC21}" type="pres">
      <dgm:prSet presAssocID="{94A517B8-DD42-47BF-A073-EF8FC62AB2C2}" presName="textRect" presStyleLbl="revTx" presStyleIdx="3" presStyleCnt="5">
        <dgm:presLayoutVars>
          <dgm:chMax val="1"/>
          <dgm:chPref val="1"/>
        </dgm:presLayoutVars>
      </dgm:prSet>
      <dgm:spPr/>
    </dgm:pt>
    <dgm:pt modelId="{666312B8-1CCC-4424-96B4-669F100E0789}" type="pres">
      <dgm:prSet presAssocID="{D19630E7-A608-4DB7-BFD8-22A517FAB7F4}" presName="sibTrans" presStyleCnt="0"/>
      <dgm:spPr/>
    </dgm:pt>
    <dgm:pt modelId="{EB46884B-08EC-4352-A378-9A65A70D1F57}" type="pres">
      <dgm:prSet presAssocID="{CB675538-4AC2-426D-AC54-E8D72173A03F}" presName="compNode" presStyleCnt="0"/>
      <dgm:spPr/>
    </dgm:pt>
    <dgm:pt modelId="{9CA4B028-CAED-4AEE-A1D1-C09C3FA675A2}" type="pres">
      <dgm:prSet presAssocID="{CB675538-4AC2-426D-AC54-E8D72173A03F}" presName="iconBgRect" presStyleLbl="bgShp" presStyleIdx="4" presStyleCnt="5"/>
      <dgm:spPr>
        <a:xfrm>
          <a:off x="8750962" y="736305"/>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gm:spPr>
    </dgm:pt>
    <dgm:pt modelId="{DCC9623F-352D-404A-8022-8F88C307F063}" type="pres">
      <dgm:prSet presAssocID="{CB675538-4AC2-426D-AC54-E8D72173A03F}" presName="iconRect" presStyleLbl="node1" presStyleIdx="4" presStyleCnt="5"/>
      <dgm:spPr>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6669C742-FF60-4E7E-9449-E4E98919A98C}" type="pres">
      <dgm:prSet presAssocID="{CB675538-4AC2-426D-AC54-E8D72173A03F}" presName="spaceRect" presStyleCnt="0"/>
      <dgm:spPr/>
    </dgm:pt>
    <dgm:pt modelId="{3790F3F8-8C71-4B2D-9E28-A8110B8472FE}" type="pres">
      <dgm:prSet presAssocID="{CB675538-4AC2-426D-AC54-E8D72173A03F}" presName="textRect" presStyleLbl="revTx" presStyleIdx="4" presStyleCnt="5">
        <dgm:presLayoutVars>
          <dgm:chMax val="1"/>
          <dgm:chPref val="1"/>
        </dgm:presLayoutVars>
      </dgm:prSet>
      <dgm:spPr/>
    </dgm:pt>
  </dgm:ptLst>
  <dgm:cxnLst>
    <dgm:cxn modelId="{A4F2193A-90A8-4DA0-8DB3-899349F7B41C}" type="presOf" srcId="{184A6821-8C2E-4727-B228-08AEEC2A965F}" destId="{4E1BAB90-0468-44CB-95D3-C021E1BB7345}" srcOrd="0" destOrd="0" presId="urn:microsoft.com/office/officeart/2018/5/layout/IconLeafLabelList"/>
    <dgm:cxn modelId="{C30A6A61-0539-4373-93AE-9AAD94604A0E}" type="presOf" srcId="{94A517B8-DD42-47BF-A073-EF8FC62AB2C2}" destId="{D3CDBCE4-F253-4591-9EAB-88D6BD19FC21}" srcOrd="0" destOrd="0" presId="urn:microsoft.com/office/officeart/2018/5/layout/IconLeafLabelList"/>
    <dgm:cxn modelId="{1BDB2573-BDBD-4B91-ABDF-93207377ED18}" srcId="{C61C2DF2-9A49-4133-B39B-012238E3A776}" destId="{F9781398-5C07-4840-8868-A90C4BBFEF8E}" srcOrd="1" destOrd="0" parTransId="{5C268EA5-F409-4CA0-A63E-00EA4B3813F4}" sibTransId="{303BBEE3-E720-44AA-98AB-A4EAEA48B5DF}"/>
    <dgm:cxn modelId="{EBA20156-0B36-418B-944E-ABE4C8A9DCA8}" srcId="{C61C2DF2-9A49-4133-B39B-012238E3A776}" destId="{6AEB891E-C9F0-4430-8681-B8452270BD73}" srcOrd="2" destOrd="0" parTransId="{BD393309-A2C5-4CF4-ACEB-C1816F1D72A3}" sibTransId="{F91AD448-0E24-44FC-98E8-12863391C3C4}"/>
    <dgm:cxn modelId="{D80FCD7E-52B9-4EE0-9CCB-1869DBA7FEAA}" srcId="{C61C2DF2-9A49-4133-B39B-012238E3A776}" destId="{CB675538-4AC2-426D-AC54-E8D72173A03F}" srcOrd="4" destOrd="0" parTransId="{30712785-10EA-4911-9F91-A50F1664D576}" sibTransId="{B61BC8BC-32BF-4C75-9BC7-00025EB2095A}"/>
    <dgm:cxn modelId="{D5BABF80-5302-44C6-B821-F88E022EACC3}" type="presOf" srcId="{C61C2DF2-9A49-4133-B39B-012238E3A776}" destId="{7451C11D-EB79-412D-91E2-D1751ED228A1}" srcOrd="0" destOrd="0" presId="urn:microsoft.com/office/officeart/2018/5/layout/IconLeafLabelList"/>
    <dgm:cxn modelId="{66F161B1-38F3-496A-8182-9482CC1CF7CE}" type="presOf" srcId="{6AEB891E-C9F0-4430-8681-B8452270BD73}" destId="{8DCB4EC4-4F6F-4F49-809E-CF0D7046E0E9}" srcOrd="0" destOrd="0" presId="urn:microsoft.com/office/officeart/2018/5/layout/IconLeafLabelList"/>
    <dgm:cxn modelId="{E926AAD2-EABC-4C04-A2C5-329FAF10C462}" type="presOf" srcId="{F9781398-5C07-4840-8868-A90C4BBFEF8E}" destId="{BCD334E1-0E28-4E07-A5DD-1D9F3684A6EF}" srcOrd="0" destOrd="0" presId="urn:microsoft.com/office/officeart/2018/5/layout/IconLeafLabelList"/>
    <dgm:cxn modelId="{B0D84CEC-9C62-446E-A89C-AC648F419804}" srcId="{C61C2DF2-9A49-4133-B39B-012238E3A776}" destId="{184A6821-8C2E-4727-B228-08AEEC2A965F}" srcOrd="0" destOrd="0" parTransId="{5CE59C9F-9C08-42AC-BB1B-ADEDE789FEF1}" sibTransId="{BD57080D-4ED9-400A-BB1E-19EAD8EC7D67}"/>
    <dgm:cxn modelId="{FEBE77F3-A7C5-4B13-B182-02C3CD2B1EB6}" type="presOf" srcId="{CB675538-4AC2-426D-AC54-E8D72173A03F}" destId="{3790F3F8-8C71-4B2D-9E28-A8110B8472FE}" srcOrd="0" destOrd="0" presId="urn:microsoft.com/office/officeart/2018/5/layout/IconLeafLabelList"/>
    <dgm:cxn modelId="{B4D1E5F7-65A9-483C-B16E-F25B004C668A}" srcId="{C61C2DF2-9A49-4133-B39B-012238E3A776}" destId="{94A517B8-DD42-47BF-A073-EF8FC62AB2C2}" srcOrd="3" destOrd="0" parTransId="{CA76C575-6873-4822-A151-0C1CAA45A36A}" sibTransId="{D19630E7-A608-4DB7-BFD8-22A517FAB7F4}"/>
    <dgm:cxn modelId="{754FF648-70E3-45F3-B787-D583962E67C3}" type="presParOf" srcId="{7451C11D-EB79-412D-91E2-D1751ED228A1}" destId="{928A246F-6D6C-4D91-8945-5FFF182654DD}" srcOrd="0" destOrd="0" presId="urn:microsoft.com/office/officeart/2018/5/layout/IconLeafLabelList"/>
    <dgm:cxn modelId="{4A373F7B-3810-42E7-A794-DFCE73320588}" type="presParOf" srcId="{928A246F-6D6C-4D91-8945-5FFF182654DD}" destId="{D8FD2CA5-65A1-4D77-B864-56EA35110AEC}" srcOrd="0" destOrd="0" presId="urn:microsoft.com/office/officeart/2018/5/layout/IconLeafLabelList"/>
    <dgm:cxn modelId="{D67CDE88-AABC-4BD0-9557-FC8081CDDEF9}" type="presParOf" srcId="{928A246F-6D6C-4D91-8945-5FFF182654DD}" destId="{559D1F58-DCA9-4A8A-9D5F-D7EE8E5F9EC8}" srcOrd="1" destOrd="0" presId="urn:microsoft.com/office/officeart/2018/5/layout/IconLeafLabelList"/>
    <dgm:cxn modelId="{DCBE4409-C6BD-47B2-8C20-2425DE54BB5E}" type="presParOf" srcId="{928A246F-6D6C-4D91-8945-5FFF182654DD}" destId="{0E15C58B-E6DC-4CE4-828F-C393667AFEF7}" srcOrd="2" destOrd="0" presId="urn:microsoft.com/office/officeart/2018/5/layout/IconLeafLabelList"/>
    <dgm:cxn modelId="{61FAAC4D-796E-478E-A620-E93F638E53F1}" type="presParOf" srcId="{928A246F-6D6C-4D91-8945-5FFF182654DD}" destId="{4E1BAB90-0468-44CB-95D3-C021E1BB7345}" srcOrd="3" destOrd="0" presId="urn:microsoft.com/office/officeart/2018/5/layout/IconLeafLabelList"/>
    <dgm:cxn modelId="{944CAA8F-71DF-43F9-A79D-2B2923AA8661}" type="presParOf" srcId="{7451C11D-EB79-412D-91E2-D1751ED228A1}" destId="{FD092071-8B38-4E2C-B43E-4D9B1838AE97}" srcOrd="1" destOrd="0" presId="urn:microsoft.com/office/officeart/2018/5/layout/IconLeafLabelList"/>
    <dgm:cxn modelId="{1237CE18-4235-4435-BFBE-467D12434310}" type="presParOf" srcId="{7451C11D-EB79-412D-91E2-D1751ED228A1}" destId="{8CE4BCD0-8645-4A69-8668-5A50CFE1431C}" srcOrd="2" destOrd="0" presId="urn:microsoft.com/office/officeart/2018/5/layout/IconLeafLabelList"/>
    <dgm:cxn modelId="{F9F18BB8-1E4A-4EB3-9478-9FCF5415A782}" type="presParOf" srcId="{8CE4BCD0-8645-4A69-8668-5A50CFE1431C}" destId="{C53B348C-F341-42AA-A90B-4B477AE6D325}" srcOrd="0" destOrd="0" presId="urn:microsoft.com/office/officeart/2018/5/layout/IconLeafLabelList"/>
    <dgm:cxn modelId="{83A63438-B03D-4790-8CFB-F859A19BE16B}" type="presParOf" srcId="{8CE4BCD0-8645-4A69-8668-5A50CFE1431C}" destId="{EC67C5C7-0845-4615-9524-610679A334B4}" srcOrd="1" destOrd="0" presId="urn:microsoft.com/office/officeart/2018/5/layout/IconLeafLabelList"/>
    <dgm:cxn modelId="{3446EBD2-CCDD-40FB-9A24-63596795170C}" type="presParOf" srcId="{8CE4BCD0-8645-4A69-8668-5A50CFE1431C}" destId="{C433E948-682D-47FD-B3F2-D7B2F13BDEC6}" srcOrd="2" destOrd="0" presId="urn:microsoft.com/office/officeart/2018/5/layout/IconLeafLabelList"/>
    <dgm:cxn modelId="{72AAC0A4-8B98-44F6-8E8B-B8650C927A27}" type="presParOf" srcId="{8CE4BCD0-8645-4A69-8668-5A50CFE1431C}" destId="{BCD334E1-0E28-4E07-A5DD-1D9F3684A6EF}" srcOrd="3" destOrd="0" presId="urn:microsoft.com/office/officeart/2018/5/layout/IconLeafLabelList"/>
    <dgm:cxn modelId="{7BBB13EA-B93E-4D01-9D48-CB6EC41A5C33}" type="presParOf" srcId="{7451C11D-EB79-412D-91E2-D1751ED228A1}" destId="{4CC8D097-E19C-4051-9CCC-488A628AA970}" srcOrd="3" destOrd="0" presId="urn:microsoft.com/office/officeart/2018/5/layout/IconLeafLabelList"/>
    <dgm:cxn modelId="{98267A91-85DB-4DFF-90F6-506282F48DB3}" type="presParOf" srcId="{7451C11D-EB79-412D-91E2-D1751ED228A1}" destId="{B1DE6926-EE8D-4A1E-81C4-6A1A7233B3C6}" srcOrd="4" destOrd="0" presId="urn:microsoft.com/office/officeart/2018/5/layout/IconLeafLabelList"/>
    <dgm:cxn modelId="{919EA257-6983-44E3-8A4F-46E210E3E5DA}" type="presParOf" srcId="{B1DE6926-EE8D-4A1E-81C4-6A1A7233B3C6}" destId="{570CC942-1ED7-46A8-98A0-5CB102E409AB}" srcOrd="0" destOrd="0" presId="urn:microsoft.com/office/officeart/2018/5/layout/IconLeafLabelList"/>
    <dgm:cxn modelId="{996F36D9-5B8B-4597-81C6-8F3002215A08}" type="presParOf" srcId="{B1DE6926-EE8D-4A1E-81C4-6A1A7233B3C6}" destId="{368888B6-75D0-4098-B4EC-89BC2C3D1A81}" srcOrd="1" destOrd="0" presId="urn:microsoft.com/office/officeart/2018/5/layout/IconLeafLabelList"/>
    <dgm:cxn modelId="{A1B5A64C-959B-47DE-BEC4-2A2870A6AB39}" type="presParOf" srcId="{B1DE6926-EE8D-4A1E-81C4-6A1A7233B3C6}" destId="{C148A178-5128-47E9-9F83-278892BC946D}" srcOrd="2" destOrd="0" presId="urn:microsoft.com/office/officeart/2018/5/layout/IconLeafLabelList"/>
    <dgm:cxn modelId="{FA8FA259-48BD-4D90-8212-9E10558FA2C1}" type="presParOf" srcId="{B1DE6926-EE8D-4A1E-81C4-6A1A7233B3C6}" destId="{8DCB4EC4-4F6F-4F49-809E-CF0D7046E0E9}" srcOrd="3" destOrd="0" presId="urn:microsoft.com/office/officeart/2018/5/layout/IconLeafLabelList"/>
    <dgm:cxn modelId="{258D25A2-865D-4CD0-9553-E3E6D5BFFF7B}" type="presParOf" srcId="{7451C11D-EB79-412D-91E2-D1751ED228A1}" destId="{1C7DBD11-CA13-480A-8267-A4B2EF541C62}" srcOrd="5" destOrd="0" presId="urn:microsoft.com/office/officeart/2018/5/layout/IconLeafLabelList"/>
    <dgm:cxn modelId="{3AE1A1D7-393C-40A4-8ADB-F460E4898DD1}" type="presParOf" srcId="{7451C11D-EB79-412D-91E2-D1751ED228A1}" destId="{FC348D27-DD09-4749-AB00-9A7BB730AAC8}" srcOrd="6" destOrd="0" presId="urn:microsoft.com/office/officeart/2018/5/layout/IconLeafLabelList"/>
    <dgm:cxn modelId="{060A8D68-CB5F-4D68-A9D0-1DDCD4DEE98E}" type="presParOf" srcId="{FC348D27-DD09-4749-AB00-9A7BB730AAC8}" destId="{053E2E6E-4197-4492-8ABD-F1277510EA14}" srcOrd="0" destOrd="0" presId="urn:microsoft.com/office/officeart/2018/5/layout/IconLeafLabelList"/>
    <dgm:cxn modelId="{5B34C21E-594C-4AA1-B761-5B98C56E4729}" type="presParOf" srcId="{FC348D27-DD09-4749-AB00-9A7BB730AAC8}" destId="{1E4C4B34-C5C3-495C-AB17-786A17B27A3C}" srcOrd="1" destOrd="0" presId="urn:microsoft.com/office/officeart/2018/5/layout/IconLeafLabelList"/>
    <dgm:cxn modelId="{F3904FF9-F3B8-4A6E-A632-AB2942F2088C}" type="presParOf" srcId="{FC348D27-DD09-4749-AB00-9A7BB730AAC8}" destId="{70143924-7A3B-472A-8FF0-F3444F87B9B3}" srcOrd="2" destOrd="0" presId="urn:microsoft.com/office/officeart/2018/5/layout/IconLeafLabelList"/>
    <dgm:cxn modelId="{869DBF6B-23FB-4812-B24F-EB326531120A}" type="presParOf" srcId="{FC348D27-DD09-4749-AB00-9A7BB730AAC8}" destId="{D3CDBCE4-F253-4591-9EAB-88D6BD19FC21}" srcOrd="3" destOrd="0" presId="urn:microsoft.com/office/officeart/2018/5/layout/IconLeafLabelList"/>
    <dgm:cxn modelId="{D2FD02C2-22F5-49AC-BF3D-3111B5464E9C}" type="presParOf" srcId="{7451C11D-EB79-412D-91E2-D1751ED228A1}" destId="{666312B8-1CCC-4424-96B4-669F100E0789}" srcOrd="7" destOrd="0" presId="urn:microsoft.com/office/officeart/2018/5/layout/IconLeafLabelList"/>
    <dgm:cxn modelId="{6C9DE218-2E6C-46BF-A248-44B087780E8D}" type="presParOf" srcId="{7451C11D-EB79-412D-91E2-D1751ED228A1}" destId="{EB46884B-08EC-4352-A378-9A65A70D1F57}" srcOrd="8" destOrd="0" presId="urn:microsoft.com/office/officeart/2018/5/layout/IconLeafLabelList"/>
    <dgm:cxn modelId="{30525053-4D7D-4BDD-A45E-7584F773AA92}" type="presParOf" srcId="{EB46884B-08EC-4352-A378-9A65A70D1F57}" destId="{9CA4B028-CAED-4AEE-A1D1-C09C3FA675A2}" srcOrd="0" destOrd="0" presId="urn:microsoft.com/office/officeart/2018/5/layout/IconLeafLabelList"/>
    <dgm:cxn modelId="{D856386C-7ACC-4F6C-B89F-CEF7CEEF1C93}" type="presParOf" srcId="{EB46884B-08EC-4352-A378-9A65A70D1F57}" destId="{DCC9623F-352D-404A-8022-8F88C307F063}" srcOrd="1" destOrd="0" presId="urn:microsoft.com/office/officeart/2018/5/layout/IconLeafLabelList"/>
    <dgm:cxn modelId="{638513BB-3352-441F-9360-449307A486F1}" type="presParOf" srcId="{EB46884B-08EC-4352-A378-9A65A70D1F57}" destId="{6669C742-FF60-4E7E-9449-E4E98919A98C}" srcOrd="2" destOrd="0" presId="urn:microsoft.com/office/officeart/2018/5/layout/IconLeafLabelList"/>
    <dgm:cxn modelId="{72388249-1E83-46AB-8F9D-CF2BD610DAB3}" type="presParOf" srcId="{EB46884B-08EC-4352-A378-9A65A70D1F57}" destId="{3790F3F8-8C71-4B2D-9E28-A8110B8472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4" y="736305"/>
          <a:ext cx="1090494" cy="1090494"/>
        </a:xfrm>
        <a:prstGeom prst="round2DiagRect">
          <a:avLst>
            <a:gd name="adj1" fmla="val 29727"/>
            <a:gd name="adj2" fmla="val 0"/>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5" y="968705"/>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4"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Azure Machine Learning service</a:t>
          </a:r>
        </a:p>
      </dsp:txBody>
      <dsp:txXfrm>
        <a:off x="194" y="2166461"/>
        <a:ext cx="1787695" cy="715078"/>
      </dsp:txXfrm>
    </dsp:sp>
    <dsp:sp modelId="{C53B348C-F341-42AA-A90B-4B477AE6D325}">
      <dsp:nvSpPr>
        <dsp:cNvPr id="0" name=""/>
        <dsp:cNvSpPr/>
      </dsp:nvSpPr>
      <dsp:spPr>
        <a:xfrm>
          <a:off x="2449336"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7" y="968705"/>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6"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Azure Machine Learning Studio</a:t>
          </a:r>
        </a:p>
      </dsp:txBody>
      <dsp:txXfrm>
        <a:off x="2100736" y="2166461"/>
        <a:ext cx="1787695" cy="715078"/>
      </dsp:txXfrm>
    </dsp:sp>
    <dsp:sp modelId="{570CC942-1ED7-46A8-98A0-5CB102E409AB}">
      <dsp:nvSpPr>
        <dsp:cNvPr id="0" name=""/>
        <dsp:cNvSpPr/>
      </dsp:nvSpPr>
      <dsp:spPr>
        <a:xfrm>
          <a:off x="4549878"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9" y="968705"/>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8"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Azure Databricks</a:t>
          </a:r>
        </a:p>
      </dsp:txBody>
      <dsp:txXfrm>
        <a:off x="4201278" y="2166461"/>
        <a:ext cx="1787695" cy="715078"/>
      </dsp:txXfrm>
    </dsp:sp>
    <dsp:sp modelId="{053E2E6E-4197-4492-8ABD-F1277510EA14}">
      <dsp:nvSpPr>
        <dsp:cNvPr id="0" name=""/>
        <dsp:cNvSpPr/>
      </dsp:nvSpPr>
      <dsp:spPr>
        <a:xfrm>
          <a:off x="6650420"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21" y="968705"/>
          <a:ext cx="625693" cy="62569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20"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Azure Data Science Virtual Machine</a:t>
          </a:r>
        </a:p>
      </dsp:txBody>
      <dsp:txXfrm>
        <a:off x="6301820" y="2166461"/>
        <a:ext cx="1787695" cy="715078"/>
      </dsp:txXfrm>
    </dsp:sp>
    <dsp:sp modelId="{9CA4B028-CAED-4AEE-A1D1-C09C3FA675A2}">
      <dsp:nvSpPr>
        <dsp:cNvPr id="0" name=""/>
        <dsp:cNvSpPr/>
      </dsp:nvSpPr>
      <dsp:spPr>
        <a:xfrm>
          <a:off x="8750962" y="736305"/>
          <a:ext cx="1090494" cy="1090494"/>
        </a:xfrm>
        <a:prstGeom prst="round2DiagRect">
          <a:avLst>
            <a:gd name="adj1" fmla="val 29727"/>
            <a:gd name="adj2" fmla="val 0"/>
          </a:avLst>
        </a:prstGeom>
        <a:solidFill>
          <a:prstClr val="white"/>
        </a:solidFill>
        <a:ln>
          <a:solidFill>
            <a:srgbClr val="E7E6E6">
              <a:lumMod val="75000"/>
            </a:srgbClr>
          </a:solid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3" y="968705"/>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2" y="2166461"/>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85000"/>
                </a:schemeClr>
              </a:solidFill>
              <a:latin typeface="Arial Nova" panose="020B0504020202020204" pitchFamily="34" charset="0"/>
            </a:rPr>
            <a:t>SQL Server Machine Learning Services</a:t>
          </a:r>
        </a:p>
      </dsp:txBody>
      <dsp:txXfrm>
        <a:off x="8402362" y="2166461"/>
        <a:ext cx="1787695" cy="7150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a:t>
          </a:r>
          <a:r>
            <a:rPr lang="en-US" sz="1400" kern="1200" cap="all">
              <a:solidFill>
                <a:prstClr val="white">
                  <a:lumMod val="65000"/>
                </a:prstClr>
              </a:solidFill>
              <a:latin typeface="Arial Nova" panose="020B0504020202020204" pitchFamily="34" charset="0"/>
              <a:ea typeface="+mn-ea"/>
              <a:cs typeface="+mn-cs"/>
            </a:rPr>
            <a:t>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57017"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2857" y="926270"/>
          <a:ext cx="1197507" cy="12147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4736"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a:ea typeface="+mn-ea"/>
              <a:cs typeface="+mn-cs"/>
            </a:rPr>
            <a:t>Data Science Manager</a:t>
          </a:r>
          <a:endParaRPr lang="en-US" sz="1600" kern="1200" dirty="0">
            <a:latin typeface="Arial Nova"/>
          </a:endParaRPr>
        </a:p>
      </dsp:txBody>
      <dsp:txXfrm>
        <a:off x="4736" y="2174074"/>
        <a:ext cx="1293750" cy="517500"/>
      </dsp:txXfrm>
    </dsp:sp>
    <dsp:sp modelId="{D8FD2CA5-65A1-4D77-B864-56EA35110AEC}">
      <dsp:nvSpPr>
        <dsp:cNvPr id="0" name=""/>
        <dsp:cNvSpPr/>
      </dsp:nvSpPr>
      <dsp:spPr>
        <a:xfrm>
          <a:off x="1777173"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573013" y="926270"/>
          <a:ext cx="1197507" cy="12147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524892"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 BI Analyst</a:t>
          </a:r>
          <a:endParaRPr lang="en-US" sz="1600" kern="1200" dirty="0">
            <a:latin typeface="Arial Nova"/>
          </a:endParaRPr>
        </a:p>
      </dsp:txBody>
      <dsp:txXfrm>
        <a:off x="1524892" y="2174074"/>
        <a:ext cx="1293750" cy="517500"/>
      </dsp:txXfrm>
    </dsp:sp>
    <dsp:sp modelId="{C53B348C-F341-42AA-A90B-4B477AE6D325}">
      <dsp:nvSpPr>
        <dsp:cNvPr id="0" name=""/>
        <dsp:cNvSpPr/>
      </dsp:nvSpPr>
      <dsp:spPr>
        <a:xfrm>
          <a:off x="3297330"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093169" y="926270"/>
          <a:ext cx="1197507" cy="12147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045048"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3045048" y="2174074"/>
        <a:ext cx="1293750" cy="517500"/>
      </dsp:txXfrm>
    </dsp:sp>
    <dsp:sp modelId="{570CC942-1ED7-46A8-98A0-5CB102E409AB}">
      <dsp:nvSpPr>
        <dsp:cNvPr id="0" name=""/>
        <dsp:cNvSpPr/>
      </dsp:nvSpPr>
      <dsp:spPr>
        <a:xfrm>
          <a:off x="4817486"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613326" y="926270"/>
          <a:ext cx="1197507" cy="1214796"/>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565205"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Engineer</a:t>
          </a:r>
          <a:endParaRPr lang="en-US" sz="1600" kern="1200" dirty="0">
            <a:latin typeface="Arial Nova"/>
          </a:endParaRPr>
        </a:p>
      </dsp:txBody>
      <dsp:txXfrm>
        <a:off x="4565205" y="2174074"/>
        <a:ext cx="1293750" cy="517500"/>
      </dsp:txXfrm>
    </dsp:sp>
    <dsp:sp modelId="{053E2E6E-4197-4492-8ABD-F1277510EA14}">
      <dsp:nvSpPr>
        <dsp:cNvPr id="0" name=""/>
        <dsp:cNvSpPr/>
      </dsp:nvSpPr>
      <dsp:spPr>
        <a:xfrm>
          <a:off x="6337642"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133482" y="926270"/>
          <a:ext cx="1197507" cy="121479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085361"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6085361" y="2174074"/>
        <a:ext cx="1293750" cy="517500"/>
      </dsp:txXfrm>
    </dsp:sp>
    <dsp:sp modelId="{9CA4B028-CAED-4AEE-A1D1-C09C3FA675A2}">
      <dsp:nvSpPr>
        <dsp:cNvPr id="0" name=""/>
        <dsp:cNvSpPr/>
      </dsp:nvSpPr>
      <dsp:spPr>
        <a:xfrm>
          <a:off x="7857798"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7653638" y="926270"/>
          <a:ext cx="1197507" cy="1214796"/>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7605517"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Arial Nova" panose="020B0504020202020204" pitchFamily="34" charset="0"/>
            </a:rPr>
            <a:t>Data Engineer</a:t>
          </a:r>
        </a:p>
      </dsp:txBody>
      <dsp:txXfrm>
        <a:off x="7605517" y="2174074"/>
        <a:ext cx="1293750" cy="517500"/>
      </dsp:txXfrm>
    </dsp:sp>
    <dsp:sp modelId="{592508BF-F95F-4005-BF57-7FA5C27448C0}">
      <dsp:nvSpPr>
        <dsp:cNvPr id="0" name=""/>
        <dsp:cNvSpPr/>
      </dsp:nvSpPr>
      <dsp:spPr>
        <a:xfrm>
          <a:off x="9377954" y="113941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186E8-1479-43F2-8376-2CC2E9A5D0CE}">
      <dsp:nvSpPr>
        <dsp:cNvPr id="0" name=""/>
        <dsp:cNvSpPr/>
      </dsp:nvSpPr>
      <dsp:spPr>
        <a:xfrm>
          <a:off x="9173615" y="925930"/>
          <a:ext cx="1197865" cy="1216154"/>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999B1-EFB1-4A28-B3F8-2409D711FDD4}">
      <dsp:nvSpPr>
        <dsp:cNvPr id="0" name=""/>
        <dsp:cNvSpPr/>
      </dsp:nvSpPr>
      <dsp:spPr>
        <a:xfrm>
          <a:off x="9125673" y="217441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defRPr cap="all"/>
          </a:pPr>
          <a:r>
            <a:rPr lang="en-US" sz="1600" kern="1200">
              <a:latin typeface="Arial Nova"/>
            </a:rPr>
            <a:t>AI Engineer</a:t>
          </a:r>
        </a:p>
      </dsp:txBody>
      <dsp:txXfrm>
        <a:off x="9125673" y="2174414"/>
        <a:ext cx="1293750" cy="5175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57017"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2857" y="926270"/>
          <a:ext cx="1197507" cy="12147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4736"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a:ea typeface="+mn-ea"/>
              <a:cs typeface="+mn-cs"/>
            </a:rPr>
            <a:t>Data Science Manager</a:t>
          </a:r>
          <a:endParaRPr lang="en-US" sz="1600" kern="1200" dirty="0">
            <a:latin typeface="Arial Nova"/>
          </a:endParaRPr>
        </a:p>
      </dsp:txBody>
      <dsp:txXfrm>
        <a:off x="4736" y="2174074"/>
        <a:ext cx="1293750" cy="517500"/>
      </dsp:txXfrm>
    </dsp:sp>
    <dsp:sp modelId="{D8FD2CA5-65A1-4D77-B864-56EA35110AEC}">
      <dsp:nvSpPr>
        <dsp:cNvPr id="0" name=""/>
        <dsp:cNvSpPr/>
      </dsp:nvSpPr>
      <dsp:spPr>
        <a:xfrm>
          <a:off x="1777173"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573013" y="926270"/>
          <a:ext cx="1197507" cy="12147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524892"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 BI Analyst</a:t>
          </a:r>
          <a:endParaRPr lang="en-US" sz="1600" kern="1200" dirty="0">
            <a:latin typeface="Arial Nova"/>
          </a:endParaRPr>
        </a:p>
      </dsp:txBody>
      <dsp:txXfrm>
        <a:off x="1524892" y="2174074"/>
        <a:ext cx="1293750" cy="517500"/>
      </dsp:txXfrm>
    </dsp:sp>
    <dsp:sp modelId="{C53B348C-F341-42AA-A90B-4B477AE6D325}">
      <dsp:nvSpPr>
        <dsp:cNvPr id="0" name=""/>
        <dsp:cNvSpPr/>
      </dsp:nvSpPr>
      <dsp:spPr>
        <a:xfrm>
          <a:off x="3297330"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093169" y="926270"/>
          <a:ext cx="1197507" cy="12147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045048"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3045048" y="2174074"/>
        <a:ext cx="1293750" cy="517500"/>
      </dsp:txXfrm>
    </dsp:sp>
    <dsp:sp modelId="{570CC942-1ED7-46A8-98A0-5CB102E409AB}">
      <dsp:nvSpPr>
        <dsp:cNvPr id="0" name=""/>
        <dsp:cNvSpPr/>
      </dsp:nvSpPr>
      <dsp:spPr>
        <a:xfrm>
          <a:off x="4817486"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613326" y="926270"/>
          <a:ext cx="1197507" cy="1214796"/>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565205"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Engineer</a:t>
          </a:r>
          <a:endParaRPr lang="en-US" sz="1600" kern="1200" dirty="0">
            <a:latin typeface="Arial Nova"/>
          </a:endParaRPr>
        </a:p>
      </dsp:txBody>
      <dsp:txXfrm>
        <a:off x="4565205" y="2174074"/>
        <a:ext cx="1293750" cy="517500"/>
      </dsp:txXfrm>
    </dsp:sp>
    <dsp:sp modelId="{053E2E6E-4197-4492-8ABD-F1277510EA14}">
      <dsp:nvSpPr>
        <dsp:cNvPr id="0" name=""/>
        <dsp:cNvSpPr/>
      </dsp:nvSpPr>
      <dsp:spPr>
        <a:xfrm>
          <a:off x="6337642"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133482" y="926270"/>
          <a:ext cx="1197507" cy="121479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085361"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6085361" y="2174074"/>
        <a:ext cx="1293750" cy="517500"/>
      </dsp:txXfrm>
    </dsp:sp>
    <dsp:sp modelId="{9CA4B028-CAED-4AEE-A1D1-C09C3FA675A2}">
      <dsp:nvSpPr>
        <dsp:cNvPr id="0" name=""/>
        <dsp:cNvSpPr/>
      </dsp:nvSpPr>
      <dsp:spPr>
        <a:xfrm>
          <a:off x="7857798"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7653638" y="926270"/>
          <a:ext cx="1197507" cy="1214796"/>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7605517"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Arial Nova" panose="020B0504020202020204" pitchFamily="34" charset="0"/>
            </a:rPr>
            <a:t>Data Engineer</a:t>
          </a:r>
        </a:p>
      </dsp:txBody>
      <dsp:txXfrm>
        <a:off x="7605517" y="2174074"/>
        <a:ext cx="1293750" cy="517500"/>
      </dsp:txXfrm>
    </dsp:sp>
    <dsp:sp modelId="{592508BF-F95F-4005-BF57-7FA5C27448C0}">
      <dsp:nvSpPr>
        <dsp:cNvPr id="0" name=""/>
        <dsp:cNvSpPr/>
      </dsp:nvSpPr>
      <dsp:spPr>
        <a:xfrm>
          <a:off x="9377954" y="113941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186E8-1479-43F2-8376-2CC2E9A5D0CE}">
      <dsp:nvSpPr>
        <dsp:cNvPr id="0" name=""/>
        <dsp:cNvSpPr/>
      </dsp:nvSpPr>
      <dsp:spPr>
        <a:xfrm>
          <a:off x="9173615" y="925930"/>
          <a:ext cx="1197865" cy="1216154"/>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999B1-EFB1-4A28-B3F8-2409D711FDD4}">
      <dsp:nvSpPr>
        <dsp:cNvPr id="0" name=""/>
        <dsp:cNvSpPr/>
      </dsp:nvSpPr>
      <dsp:spPr>
        <a:xfrm>
          <a:off x="9125673" y="217441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defRPr cap="all"/>
          </a:pPr>
          <a:r>
            <a:rPr lang="en-US" sz="1600" kern="1200">
              <a:latin typeface="Arial Nova"/>
            </a:rPr>
            <a:t>AI Engineer</a:t>
          </a:r>
        </a:p>
      </dsp:txBody>
      <dsp:txXfrm>
        <a:off x="9125673" y="2174414"/>
        <a:ext cx="1293750" cy="51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90272"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6431" y="797949"/>
          <a:ext cx="1371602" cy="139140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1314"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panose="020B0504020202020204" pitchFamily="34" charset="0"/>
              <a:ea typeface="+mn-ea"/>
              <a:cs typeface="+mn-cs"/>
            </a:rPr>
            <a:t>Data Science Manager</a:t>
          </a:r>
          <a:endParaRPr lang="en-US" sz="1600" kern="1200">
            <a:latin typeface="Arial Nova" panose="020B0504020202020204" pitchFamily="34" charset="0"/>
          </a:endParaRPr>
        </a:p>
      </dsp:txBody>
      <dsp:txXfrm>
        <a:off x="1314" y="2227160"/>
        <a:ext cx="1481835" cy="592734"/>
      </dsp:txXfrm>
    </dsp:sp>
    <dsp:sp modelId="{D8FD2CA5-65A1-4D77-B864-56EA35110AEC}">
      <dsp:nvSpPr>
        <dsp:cNvPr id="0" name=""/>
        <dsp:cNvSpPr/>
      </dsp:nvSpPr>
      <dsp:spPr>
        <a:xfrm>
          <a:off x="2031430"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797589" y="797949"/>
          <a:ext cx="1371602" cy="139140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742472"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 BI Analyst</a:t>
          </a:r>
        </a:p>
      </dsp:txBody>
      <dsp:txXfrm>
        <a:off x="1742472" y="2227160"/>
        <a:ext cx="1481835" cy="592734"/>
      </dsp:txXfrm>
    </dsp:sp>
    <dsp:sp modelId="{C53B348C-F341-42AA-A90B-4B477AE6D325}">
      <dsp:nvSpPr>
        <dsp:cNvPr id="0" name=""/>
        <dsp:cNvSpPr/>
      </dsp:nvSpPr>
      <dsp:spPr>
        <a:xfrm>
          <a:off x="3772587"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538746" y="797949"/>
          <a:ext cx="1371602" cy="139140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483629"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3483629" y="2227160"/>
        <a:ext cx="1481835" cy="592734"/>
      </dsp:txXfrm>
    </dsp:sp>
    <dsp:sp modelId="{570CC942-1ED7-46A8-98A0-5CB102E409AB}">
      <dsp:nvSpPr>
        <dsp:cNvPr id="0" name=""/>
        <dsp:cNvSpPr/>
      </dsp:nvSpPr>
      <dsp:spPr>
        <a:xfrm>
          <a:off x="5513744"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5279903" y="797949"/>
          <a:ext cx="1371602" cy="1391403"/>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5224786"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5224786" y="2227160"/>
        <a:ext cx="1481835" cy="592734"/>
      </dsp:txXfrm>
    </dsp:sp>
    <dsp:sp modelId="{053E2E6E-4197-4492-8ABD-F1277510EA14}">
      <dsp:nvSpPr>
        <dsp:cNvPr id="0" name=""/>
        <dsp:cNvSpPr/>
      </dsp:nvSpPr>
      <dsp:spPr>
        <a:xfrm>
          <a:off x="7254901"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7021060" y="797949"/>
          <a:ext cx="1371602" cy="139140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965943"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Scientist</a:t>
          </a:r>
        </a:p>
      </dsp:txBody>
      <dsp:txXfrm>
        <a:off x="6965943" y="2227160"/>
        <a:ext cx="1481835" cy="592734"/>
      </dsp:txXfrm>
    </dsp:sp>
    <dsp:sp modelId="{9CA4B028-CAED-4AEE-A1D1-C09C3FA675A2}">
      <dsp:nvSpPr>
        <dsp:cNvPr id="0" name=""/>
        <dsp:cNvSpPr/>
      </dsp:nvSpPr>
      <dsp:spPr>
        <a:xfrm>
          <a:off x="8996059" y="1041691"/>
          <a:ext cx="903919" cy="903919"/>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762217" y="797949"/>
          <a:ext cx="1371602" cy="139140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707101" y="2227160"/>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panose="020B0504020202020204" pitchFamily="34" charset="0"/>
            </a:rPr>
            <a:t>Data Engineer</a:t>
          </a:r>
        </a:p>
      </dsp:txBody>
      <dsp:txXfrm>
        <a:off x="8707101" y="2227160"/>
        <a:ext cx="1481835" cy="5927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49560-66C5-4680-A2AA-1F7B6366CA75}">
      <dsp:nvSpPr>
        <dsp:cNvPr id="0" name=""/>
        <dsp:cNvSpPr/>
      </dsp:nvSpPr>
      <dsp:spPr>
        <a:xfrm>
          <a:off x="257017"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9935D-DD57-4FA8-803C-676FBD8CFB2F}">
      <dsp:nvSpPr>
        <dsp:cNvPr id="0" name=""/>
        <dsp:cNvSpPr/>
      </dsp:nvSpPr>
      <dsp:spPr>
        <a:xfrm>
          <a:off x="52857" y="926270"/>
          <a:ext cx="1197507" cy="121479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61788-B452-4760-ADA5-1F354C53F040}">
      <dsp:nvSpPr>
        <dsp:cNvPr id="0" name=""/>
        <dsp:cNvSpPr/>
      </dsp:nvSpPr>
      <dsp:spPr>
        <a:xfrm>
          <a:off x="4736"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cap="all">
              <a:latin typeface="Arial Nova"/>
              <a:ea typeface="+mn-ea"/>
              <a:cs typeface="+mn-cs"/>
            </a:rPr>
            <a:t>Data Science Manager</a:t>
          </a:r>
          <a:endParaRPr lang="en-US" sz="1600" kern="1200" dirty="0">
            <a:latin typeface="Arial Nova"/>
          </a:endParaRPr>
        </a:p>
      </dsp:txBody>
      <dsp:txXfrm>
        <a:off x="4736" y="2174074"/>
        <a:ext cx="1293750" cy="517500"/>
      </dsp:txXfrm>
    </dsp:sp>
    <dsp:sp modelId="{D8FD2CA5-65A1-4D77-B864-56EA35110AEC}">
      <dsp:nvSpPr>
        <dsp:cNvPr id="0" name=""/>
        <dsp:cNvSpPr/>
      </dsp:nvSpPr>
      <dsp:spPr>
        <a:xfrm>
          <a:off x="1777173"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1573013" y="926270"/>
          <a:ext cx="1197507" cy="121479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524892"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 BI Analyst</a:t>
          </a:r>
          <a:endParaRPr lang="en-US" sz="1600" kern="1200" dirty="0">
            <a:latin typeface="Arial Nova"/>
          </a:endParaRPr>
        </a:p>
      </dsp:txBody>
      <dsp:txXfrm>
        <a:off x="1524892" y="2174074"/>
        <a:ext cx="1293750" cy="517500"/>
      </dsp:txXfrm>
    </dsp:sp>
    <dsp:sp modelId="{C53B348C-F341-42AA-A90B-4B477AE6D325}">
      <dsp:nvSpPr>
        <dsp:cNvPr id="0" name=""/>
        <dsp:cNvSpPr/>
      </dsp:nvSpPr>
      <dsp:spPr>
        <a:xfrm>
          <a:off x="3297330"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3093169" y="926270"/>
          <a:ext cx="1197507" cy="121479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3045048"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3045048" y="2174074"/>
        <a:ext cx="1293750" cy="517500"/>
      </dsp:txXfrm>
    </dsp:sp>
    <dsp:sp modelId="{570CC942-1ED7-46A8-98A0-5CB102E409AB}">
      <dsp:nvSpPr>
        <dsp:cNvPr id="0" name=""/>
        <dsp:cNvSpPr/>
      </dsp:nvSpPr>
      <dsp:spPr>
        <a:xfrm>
          <a:off x="4817486"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613326" y="926270"/>
          <a:ext cx="1197507" cy="1214796"/>
        </a:xfrm>
        <a:prstGeom prst="rect">
          <a:avLst/>
        </a:prstGeom>
        <a:blipFill>
          <a:blip xmlns:r="http://schemas.openxmlformats.org/officeDocument/2006/relationships" r:embed="rId4"/>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565205"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Engineer</a:t>
          </a:r>
          <a:endParaRPr lang="en-US" sz="1600" kern="1200" dirty="0">
            <a:latin typeface="Arial Nova"/>
          </a:endParaRPr>
        </a:p>
      </dsp:txBody>
      <dsp:txXfrm>
        <a:off x="4565205" y="2174074"/>
        <a:ext cx="1293750" cy="517500"/>
      </dsp:txXfrm>
    </dsp:sp>
    <dsp:sp modelId="{053E2E6E-4197-4492-8ABD-F1277510EA14}">
      <dsp:nvSpPr>
        <dsp:cNvPr id="0" name=""/>
        <dsp:cNvSpPr/>
      </dsp:nvSpPr>
      <dsp:spPr>
        <a:xfrm>
          <a:off x="6337642"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133482" y="926270"/>
          <a:ext cx="1197507" cy="1214796"/>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085361"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Arial Nova"/>
            </a:rPr>
            <a:t>Data Scientist</a:t>
          </a:r>
          <a:endParaRPr lang="en-US" sz="1600" kern="1200" dirty="0">
            <a:latin typeface="Arial Nova"/>
          </a:endParaRPr>
        </a:p>
      </dsp:txBody>
      <dsp:txXfrm>
        <a:off x="6085361" y="2174074"/>
        <a:ext cx="1293750" cy="517500"/>
      </dsp:txXfrm>
    </dsp:sp>
    <dsp:sp modelId="{9CA4B028-CAED-4AEE-A1D1-C09C3FA675A2}">
      <dsp:nvSpPr>
        <dsp:cNvPr id="0" name=""/>
        <dsp:cNvSpPr/>
      </dsp:nvSpPr>
      <dsp:spPr>
        <a:xfrm>
          <a:off x="7857798" y="113907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7653638" y="926270"/>
          <a:ext cx="1197507" cy="1214796"/>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7605517" y="217407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Arial Nova" panose="020B0504020202020204" pitchFamily="34" charset="0"/>
            </a:rPr>
            <a:t>Data Engineer</a:t>
          </a:r>
        </a:p>
      </dsp:txBody>
      <dsp:txXfrm>
        <a:off x="7605517" y="2174074"/>
        <a:ext cx="1293750" cy="517500"/>
      </dsp:txXfrm>
    </dsp:sp>
    <dsp:sp modelId="{592508BF-F95F-4005-BF57-7FA5C27448C0}">
      <dsp:nvSpPr>
        <dsp:cNvPr id="0" name=""/>
        <dsp:cNvSpPr/>
      </dsp:nvSpPr>
      <dsp:spPr>
        <a:xfrm>
          <a:off x="9377954" y="1139414"/>
          <a:ext cx="789187" cy="789187"/>
        </a:xfrm>
        <a:prstGeom prst="round2DiagRect">
          <a:avLst>
            <a:gd name="adj1" fmla="val 29727"/>
            <a:gd name="adj2" fmla="val 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186E8-1479-43F2-8376-2CC2E9A5D0CE}">
      <dsp:nvSpPr>
        <dsp:cNvPr id="0" name=""/>
        <dsp:cNvSpPr/>
      </dsp:nvSpPr>
      <dsp:spPr>
        <a:xfrm>
          <a:off x="9173615" y="925930"/>
          <a:ext cx="1197865" cy="1216154"/>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3999B1-EFB1-4A28-B3F8-2409D711FDD4}">
      <dsp:nvSpPr>
        <dsp:cNvPr id="0" name=""/>
        <dsp:cNvSpPr/>
      </dsp:nvSpPr>
      <dsp:spPr>
        <a:xfrm>
          <a:off x="9125673" y="2174414"/>
          <a:ext cx="1293750" cy="5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rtl="0">
            <a:lnSpc>
              <a:spcPct val="100000"/>
            </a:lnSpc>
            <a:spcBef>
              <a:spcPct val="0"/>
            </a:spcBef>
            <a:spcAft>
              <a:spcPct val="35000"/>
            </a:spcAft>
            <a:buNone/>
            <a:defRPr cap="all"/>
          </a:pPr>
          <a:r>
            <a:rPr lang="en-US" sz="1600" kern="1200">
              <a:latin typeface="Arial Nova"/>
            </a:rPr>
            <a:t>AI Engineer</a:t>
          </a:r>
        </a:p>
      </dsp:txBody>
      <dsp:txXfrm>
        <a:off x="9125673" y="2174414"/>
        <a:ext cx="1293750" cy="517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schemeClr val="bg1"/>
        </a:solidFill>
        <a:ln>
          <a:solidFill>
            <a:schemeClr val="bg2">
              <a:lumMod val="75000"/>
            </a:scheme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rial Nova" panose="020B0504020202020204" pitchFamily="34" charset="0"/>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D2CA5-65A1-4D77-B864-56EA35110AEC}">
      <dsp:nvSpPr>
        <dsp:cNvPr id="0" name=""/>
        <dsp:cNvSpPr/>
      </dsp:nvSpPr>
      <dsp:spPr>
        <a:xfrm>
          <a:off x="348793"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559D1F58-DCA9-4A8A-9D5F-D7EE8E5F9EC8}">
      <dsp:nvSpPr>
        <dsp:cNvPr id="0" name=""/>
        <dsp:cNvSpPr/>
      </dsp:nvSpPr>
      <dsp:spPr>
        <a:xfrm>
          <a:off x="581193" y="627568"/>
          <a:ext cx="625693" cy="625693"/>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BAB90-0468-44CB-95D3-C021E1BB7345}">
      <dsp:nvSpPr>
        <dsp:cNvPr id="0" name=""/>
        <dsp:cNvSpPr/>
      </dsp:nvSpPr>
      <dsp:spPr>
        <a:xfrm>
          <a:off x="192"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white">
                  <a:lumMod val="65000"/>
                </a:prstClr>
              </a:solidFill>
              <a:latin typeface="Arial Nova" panose="020B0504020202020204" pitchFamily="34" charset="0"/>
              <a:ea typeface="+mn-ea"/>
              <a:cs typeface="+mn-cs"/>
            </a:rPr>
            <a:t>Azure Machine Learning service</a:t>
          </a:r>
        </a:p>
      </dsp:txBody>
      <dsp:txXfrm>
        <a:off x="192" y="1825324"/>
        <a:ext cx="1787695" cy="715078"/>
      </dsp:txXfrm>
    </dsp:sp>
    <dsp:sp modelId="{C53B348C-F341-42AA-A90B-4B477AE6D325}">
      <dsp:nvSpPr>
        <dsp:cNvPr id="0" name=""/>
        <dsp:cNvSpPr/>
      </dsp:nvSpPr>
      <dsp:spPr>
        <a:xfrm>
          <a:off x="2449335" y="395168"/>
          <a:ext cx="1090494" cy="1090494"/>
        </a:xfrm>
        <a:prstGeom prst="round2DiagRect">
          <a:avLst>
            <a:gd name="adj1" fmla="val 29727"/>
            <a:gd name="adj2" fmla="val 0"/>
          </a:avLst>
        </a:prstGeom>
        <a:solidFill>
          <a:prstClr val="white"/>
        </a:solidFill>
        <a:ln>
          <a:solidFill>
            <a:srgbClr val="E7E6E6">
              <a:lumMod val="75000"/>
            </a:srgbClr>
          </a:solidFill>
        </a:ln>
        <a:effectLst>
          <a:outerShdw blurRad="63500" sx="102000" sy="102000" algn="ctr" rotWithShape="0">
            <a:prstClr val="black">
              <a:alpha val="40000"/>
            </a:prstClr>
          </a:outerShdw>
        </a:effectLst>
      </dsp:spPr>
      <dsp:style>
        <a:lnRef idx="0">
          <a:scrgbClr r="0" g="0" b="0"/>
        </a:lnRef>
        <a:fillRef idx="1">
          <a:scrgbClr r="0" g="0" b="0"/>
        </a:fillRef>
        <a:effectRef idx="0">
          <a:scrgbClr r="0" g="0" b="0"/>
        </a:effectRef>
        <a:fontRef idx="minor"/>
      </dsp:style>
    </dsp:sp>
    <dsp:sp modelId="{EC67C5C7-0845-4615-9524-610679A334B4}">
      <dsp:nvSpPr>
        <dsp:cNvPr id="0" name=""/>
        <dsp:cNvSpPr/>
      </dsp:nvSpPr>
      <dsp:spPr>
        <a:xfrm>
          <a:off x="2681735" y="627568"/>
          <a:ext cx="625693" cy="62569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D334E1-0E28-4E07-A5DD-1D9F3684A6EF}">
      <dsp:nvSpPr>
        <dsp:cNvPr id="0" name=""/>
        <dsp:cNvSpPr/>
      </dsp:nvSpPr>
      <dsp:spPr>
        <a:xfrm>
          <a:off x="2100734"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cap="all">
              <a:solidFill>
                <a:prstClr val="black">
                  <a:hueOff val="0"/>
                  <a:satOff val="0"/>
                  <a:lumOff val="0"/>
                  <a:alphaOff val="0"/>
                </a:prstClr>
              </a:solidFill>
              <a:latin typeface="Arial Nova" panose="020B0504020202020204" pitchFamily="34" charset="0"/>
              <a:ea typeface="+mn-ea"/>
              <a:cs typeface="+mn-cs"/>
            </a:rPr>
            <a:t>Azure Machine Learning Studio</a:t>
          </a:r>
        </a:p>
      </dsp:txBody>
      <dsp:txXfrm>
        <a:off x="2100734" y="1825324"/>
        <a:ext cx="1787695" cy="715078"/>
      </dsp:txXfrm>
    </dsp:sp>
    <dsp:sp modelId="{570CC942-1ED7-46A8-98A0-5CB102E409AB}">
      <dsp:nvSpPr>
        <dsp:cNvPr id="0" name=""/>
        <dsp:cNvSpPr/>
      </dsp:nvSpPr>
      <dsp:spPr>
        <a:xfrm>
          <a:off x="4549877"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368888B6-75D0-4098-B4EC-89BC2C3D1A81}">
      <dsp:nvSpPr>
        <dsp:cNvPr id="0" name=""/>
        <dsp:cNvSpPr/>
      </dsp:nvSpPr>
      <dsp:spPr>
        <a:xfrm>
          <a:off x="4782277" y="627568"/>
          <a:ext cx="625693" cy="625693"/>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B4EC4-4F6F-4F49-809E-CF0D7046E0E9}">
      <dsp:nvSpPr>
        <dsp:cNvPr id="0" name=""/>
        <dsp:cNvSpPr/>
      </dsp:nvSpPr>
      <dsp:spPr>
        <a:xfrm>
          <a:off x="4201276"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Databricks</a:t>
          </a:r>
        </a:p>
      </dsp:txBody>
      <dsp:txXfrm>
        <a:off x="4201276" y="1825324"/>
        <a:ext cx="1787695" cy="715078"/>
      </dsp:txXfrm>
    </dsp:sp>
    <dsp:sp modelId="{053E2E6E-4197-4492-8ABD-F1277510EA14}">
      <dsp:nvSpPr>
        <dsp:cNvPr id="0" name=""/>
        <dsp:cNvSpPr/>
      </dsp:nvSpPr>
      <dsp:spPr>
        <a:xfrm>
          <a:off x="6650419"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1E4C4B34-C5C3-495C-AB17-786A17B27A3C}">
      <dsp:nvSpPr>
        <dsp:cNvPr id="0" name=""/>
        <dsp:cNvSpPr/>
      </dsp:nvSpPr>
      <dsp:spPr>
        <a:xfrm>
          <a:off x="6882819" y="627568"/>
          <a:ext cx="625693" cy="625693"/>
        </a:xfrm>
        <a:prstGeom prst="rect">
          <a:avLst/>
        </a:prstGeom>
        <a:blipFill>
          <a:blip xmlns:r="http://schemas.openxmlformats.org/officeDocument/2006/relationships"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DBCE4-F253-4591-9EAB-88D6BD19FC21}">
      <dsp:nvSpPr>
        <dsp:cNvPr id="0" name=""/>
        <dsp:cNvSpPr/>
      </dsp:nvSpPr>
      <dsp:spPr>
        <a:xfrm>
          <a:off x="6301818"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Azure Data Science Virtual Machine</a:t>
          </a:r>
        </a:p>
      </dsp:txBody>
      <dsp:txXfrm>
        <a:off x="6301818" y="1825324"/>
        <a:ext cx="1787695" cy="715078"/>
      </dsp:txXfrm>
    </dsp:sp>
    <dsp:sp modelId="{9CA4B028-CAED-4AEE-A1D1-C09C3FA675A2}">
      <dsp:nvSpPr>
        <dsp:cNvPr id="0" name=""/>
        <dsp:cNvSpPr/>
      </dsp:nvSpPr>
      <dsp:spPr>
        <a:xfrm>
          <a:off x="8750961" y="395168"/>
          <a:ext cx="1090494" cy="1090494"/>
        </a:xfrm>
        <a:prstGeom prst="round2DiagRect">
          <a:avLst>
            <a:gd name="adj1" fmla="val 29727"/>
            <a:gd name="adj2" fmla="val 0"/>
          </a:avLst>
        </a:prstGeom>
        <a:solidFill>
          <a:prstClr val="white"/>
        </a:solidFill>
        <a:ln w="3175">
          <a:solidFill>
            <a:srgbClr val="E7E6E6">
              <a:lumMod val="75000"/>
            </a:srgbClr>
          </a:solidFill>
          <a:prstDash val="sysDash"/>
        </a:ln>
        <a:effectLst/>
      </dsp:spPr>
      <dsp:style>
        <a:lnRef idx="0">
          <a:scrgbClr r="0" g="0" b="0"/>
        </a:lnRef>
        <a:fillRef idx="1">
          <a:scrgbClr r="0" g="0" b="0"/>
        </a:fillRef>
        <a:effectRef idx="0">
          <a:scrgbClr r="0" g="0" b="0"/>
        </a:effectRef>
        <a:fontRef idx="minor"/>
      </dsp:style>
    </dsp:sp>
    <dsp:sp modelId="{DCC9623F-352D-404A-8022-8F88C307F063}">
      <dsp:nvSpPr>
        <dsp:cNvPr id="0" name=""/>
        <dsp:cNvSpPr/>
      </dsp:nvSpPr>
      <dsp:spPr>
        <a:xfrm>
          <a:off x="8983361" y="627568"/>
          <a:ext cx="625693" cy="625693"/>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0F3F8-8C71-4B2D-9E28-A8110B8472FE}">
      <dsp:nvSpPr>
        <dsp:cNvPr id="0" name=""/>
        <dsp:cNvSpPr/>
      </dsp:nvSpPr>
      <dsp:spPr>
        <a:xfrm>
          <a:off x="8402360" y="1825324"/>
          <a:ext cx="1787695" cy="71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solidFill>
                <a:schemeClr val="bg1">
                  <a:lumMod val="65000"/>
                </a:schemeClr>
              </a:solidFill>
              <a:latin typeface="Arial Nova" panose="020B0504020202020204" pitchFamily="34" charset="0"/>
            </a:rPr>
            <a:t>SQL Server Machine Learning Services</a:t>
          </a:r>
        </a:p>
      </dsp:txBody>
      <dsp:txXfrm>
        <a:off x="8402360" y="1825324"/>
        <a:ext cx="1787695" cy="71507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42378-5F98-4DFB-B10C-F76F07CEA552}" type="datetimeFigureOut">
              <a:rPr lang="en-US" smtClean="0"/>
              <a:t>4/23/2020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C09E2-74E2-4A94-A90D-2849BC75863F}" type="slidenum">
              <a:rPr lang="en-US" smtClean="0"/>
              <a:t>‹#›</a:t>
            </a:fld>
            <a:endParaRPr lang="en-US"/>
          </a:p>
        </p:txBody>
      </p:sp>
    </p:spTree>
    <p:extLst>
      <p:ext uri="{BB962C8B-B14F-4D97-AF65-F5344CB8AC3E}">
        <p14:creationId xmlns:p14="http://schemas.microsoft.com/office/powerpoint/2010/main" val="1748139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12442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typical machine learning modeling workflow. It has four components:</a:t>
            </a:r>
          </a:p>
          <a:p>
            <a:pPr marL="228600" indent="-228600">
              <a:buAutoNum type="arabicPeriod"/>
            </a:pPr>
            <a:r>
              <a:rPr lang="en-US" dirty="0"/>
              <a:t>Project Planning</a:t>
            </a:r>
          </a:p>
          <a:p>
            <a:pPr marL="228600" indent="-228600">
              <a:buAutoNum type="arabicPeriod"/>
            </a:pPr>
            <a:r>
              <a:rPr lang="en-US" dirty="0"/>
              <a:t>Data Prep</a:t>
            </a:r>
          </a:p>
          <a:p>
            <a:pPr marL="228600" indent="-228600">
              <a:buAutoNum type="arabicPeriod"/>
            </a:pPr>
            <a:r>
              <a:rPr lang="en-US" dirty="0"/>
              <a:t>Model Training</a:t>
            </a:r>
          </a:p>
          <a:p>
            <a:pPr marL="228600" indent="-228600">
              <a:buAutoNum type="arabicPeriod"/>
            </a:pPr>
            <a:r>
              <a:rPr lang="en-US" dirty="0"/>
              <a:t>Model Operationalizing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02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today, I focus on the products that contain the minimal services that allow your team to build and productionize one AI or ML model quickly and cheaply. </a:t>
            </a:r>
          </a:p>
          <a:p>
            <a:endParaRPr lang="en-US" dirty="0"/>
          </a:p>
          <a:p>
            <a:r>
              <a:rPr lang="en-US" dirty="0"/>
              <a:t>Those products are Azure Machine Learning and Azure Databricks.</a:t>
            </a:r>
          </a:p>
        </p:txBody>
      </p:sp>
      <p:sp>
        <p:nvSpPr>
          <p:cNvPr id="4" name="Slide Number Placeholder 3"/>
          <p:cNvSpPr>
            <a:spLocks noGrp="1"/>
          </p:cNvSpPr>
          <p:nvPr>
            <p:ph type="sldNum" sz="quarter" idx="5"/>
          </p:nvPr>
        </p:nvSpPr>
        <p:spPr/>
        <p:txBody>
          <a:bodyPr/>
          <a:lstStyle/>
          <a:p>
            <a:fld id="{86BC09E2-74E2-4A94-A90D-2849BC75863F}" type="slidenum">
              <a:rPr lang="en-US" smtClean="0"/>
              <a:t>11</a:t>
            </a:fld>
            <a:endParaRPr lang="en-US"/>
          </a:p>
        </p:txBody>
      </p:sp>
    </p:spTree>
    <p:extLst>
      <p:ext uri="{BB962C8B-B14F-4D97-AF65-F5344CB8AC3E}">
        <p14:creationId xmlns:p14="http://schemas.microsoft.com/office/powerpoint/2010/main" val="25939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Often we need to quickly build models to prove out an idea or problem that can be solved with data. This is the team you should have to build these proofs of concept.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338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you’re ready to operationalize a proof of concept? This is a flow provided by Microsoft that describes some of the steps involved.</a:t>
            </a:r>
          </a:p>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13</a:t>
            </a:fld>
            <a:endParaRPr lang="en-US"/>
          </a:p>
        </p:txBody>
      </p:sp>
    </p:spTree>
    <p:extLst>
      <p:ext uri="{BB962C8B-B14F-4D97-AF65-F5344CB8AC3E}">
        <p14:creationId xmlns:p14="http://schemas.microsoft.com/office/powerpoint/2010/main" val="2438264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What if you’re ready to operationalize a proof of concept? The small black box in the middle is your proof of concept. The rest is what you need to operationalize your ML model.</a:t>
            </a:r>
          </a:p>
        </p:txBody>
      </p:sp>
      <p:sp>
        <p:nvSpPr>
          <p:cNvPr id="4" name="Slide Number Placeholder 3"/>
          <p:cNvSpPr>
            <a:spLocks noGrp="1"/>
          </p:cNvSpPr>
          <p:nvPr>
            <p:ph type="sldNum" sz="quarter" idx="5"/>
          </p:nvPr>
        </p:nvSpPr>
        <p:spPr/>
        <p:txBody>
          <a:bodyPr/>
          <a:lstStyle/>
          <a:p>
            <a:fld id="{86BC09E2-74E2-4A94-A90D-2849BC75863F}" type="slidenum">
              <a:rPr lang="en-US" smtClean="0"/>
              <a:t>14</a:t>
            </a:fld>
            <a:endParaRPr lang="en-US"/>
          </a:p>
        </p:txBody>
      </p:sp>
    </p:spTree>
    <p:extLst>
      <p:ext uri="{BB962C8B-B14F-4D97-AF65-F5344CB8AC3E}">
        <p14:creationId xmlns:p14="http://schemas.microsoft.com/office/powerpoint/2010/main" val="2096639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15</a:t>
            </a:fld>
            <a:endParaRPr lang="en-US"/>
          </a:p>
        </p:txBody>
      </p:sp>
    </p:spTree>
    <p:extLst>
      <p:ext uri="{BB962C8B-B14F-4D97-AF65-F5344CB8AC3E}">
        <p14:creationId xmlns:p14="http://schemas.microsoft.com/office/powerpoint/2010/main" val="2646175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team you should have to operationalize proofs of concept so that you have an infrastructure that enables your team to have </a:t>
            </a:r>
            <a:r>
              <a:rPr lang="en-US" dirty="0">
                <a:latin typeface="Arial" panose="020B0604020202020204" pitchFamily="34" charset="0"/>
                <a:cs typeface="Arial" panose="020B0604020202020204" pitchFamily="34" charset="0"/>
              </a:rPr>
              <a:t>model reproducibility, versioning, auditability, </a:t>
            </a:r>
            <a:r>
              <a:rPr lang="en-US" dirty="0" err="1">
                <a:latin typeface="Arial" panose="020B0604020202020204" pitchFamily="34" charset="0"/>
                <a:cs typeface="Arial" panose="020B0604020202020204" pitchFamily="34" charset="0"/>
              </a:rPr>
              <a:t>explainability</a:t>
            </a:r>
            <a:r>
              <a:rPr lang="en-US" dirty="0">
                <a:latin typeface="Arial" panose="020B0604020202020204" pitchFamily="34" charset="0"/>
                <a:cs typeface="Arial" panose="020B0604020202020204" pitchFamily="34" charset="0"/>
              </a:rPr>
              <a:t>, portability, monitoring, and track challenges outside the model like concept or data drift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24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typical machine learning modeling workflow. Let’s take a look at how :</a:t>
            </a:r>
          </a:p>
          <a:p>
            <a:pPr marL="228600" indent="-228600">
              <a:buAutoNum type="arabicPeriod"/>
            </a:pPr>
            <a:r>
              <a:rPr lang="en-US" dirty="0"/>
              <a:t>Project Planning</a:t>
            </a:r>
          </a:p>
          <a:p>
            <a:pPr marL="228600" indent="-228600">
              <a:buAutoNum type="arabicPeriod"/>
            </a:pPr>
            <a:r>
              <a:rPr lang="en-US" dirty="0"/>
              <a:t>Data Prep</a:t>
            </a:r>
          </a:p>
          <a:p>
            <a:pPr marL="228600" indent="-228600">
              <a:buAutoNum type="arabicPeriod"/>
            </a:pPr>
            <a:r>
              <a:rPr lang="en-US" dirty="0"/>
              <a:t>Model Training</a:t>
            </a:r>
          </a:p>
          <a:p>
            <a:pPr marL="228600" indent="-228600">
              <a:buAutoNum type="arabicPeriod"/>
            </a:pPr>
            <a:r>
              <a:rPr lang="en-US" dirty="0"/>
              <a:t>Model Operationalizing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34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18</a:t>
            </a:fld>
            <a:endParaRPr lang="en-US"/>
          </a:p>
        </p:txBody>
      </p:sp>
    </p:spTree>
    <p:extLst>
      <p:ext uri="{BB962C8B-B14F-4D97-AF65-F5344CB8AC3E}">
        <p14:creationId xmlns:p14="http://schemas.microsoft.com/office/powerpoint/2010/main" val="3060386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19</a:t>
            </a:fld>
            <a:endParaRPr lang="en-US"/>
          </a:p>
        </p:txBody>
      </p:sp>
    </p:spTree>
    <p:extLst>
      <p:ext uri="{BB962C8B-B14F-4D97-AF65-F5344CB8AC3E}">
        <p14:creationId xmlns:p14="http://schemas.microsoft.com/office/powerpoint/2010/main" val="1356767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a:t>
            </a:fld>
            <a:endParaRPr lang="en-US"/>
          </a:p>
        </p:txBody>
      </p:sp>
    </p:spTree>
    <p:extLst>
      <p:ext uri="{BB962C8B-B14F-4D97-AF65-F5344CB8AC3E}">
        <p14:creationId xmlns:p14="http://schemas.microsoft.com/office/powerpoint/2010/main" val="2361691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Data Prep portion focusing on Data Preprocessing: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624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Azure Data Factory, which allow you to perform “light-touch” data preparation, and pipeline orchestration through an intuitive UI on a Spark-based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801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Model Train portion focusing on prototyping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04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688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24</a:t>
            </a:fld>
            <a:endParaRPr lang="en-US"/>
          </a:p>
        </p:txBody>
      </p:sp>
    </p:spTree>
    <p:extLst>
      <p:ext uri="{BB962C8B-B14F-4D97-AF65-F5344CB8AC3E}">
        <p14:creationId xmlns:p14="http://schemas.microsoft.com/office/powerpoint/2010/main" val="2433530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25</a:t>
            </a:fld>
            <a:endParaRPr lang="en-US"/>
          </a:p>
        </p:txBody>
      </p:sp>
    </p:spTree>
    <p:extLst>
      <p:ext uri="{BB962C8B-B14F-4D97-AF65-F5344CB8AC3E}">
        <p14:creationId xmlns:p14="http://schemas.microsoft.com/office/powerpoint/2010/main" val="3364786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26</a:t>
            </a:fld>
            <a:endParaRPr lang="en-US"/>
          </a:p>
        </p:txBody>
      </p:sp>
    </p:spTree>
    <p:extLst>
      <p:ext uri="{BB962C8B-B14F-4D97-AF65-F5344CB8AC3E}">
        <p14:creationId xmlns:p14="http://schemas.microsoft.com/office/powerpoint/2010/main" val="3348512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Model Operationalizing portion focusing on:</a:t>
            </a:r>
          </a:p>
          <a:p>
            <a:pPr marL="228600" indent="-228600">
              <a:buAutoNum type="arabicPeriod"/>
            </a:pPr>
            <a:r>
              <a:rPr lang="en-US" dirty="0"/>
              <a:t>Building infrastructure</a:t>
            </a:r>
          </a:p>
          <a:p>
            <a:pPr marL="228600" indent="-228600">
              <a:buAutoNum type="arabicPeriod"/>
            </a:pPr>
            <a:r>
              <a:rPr lang="en-US" dirty="0"/>
              <a:t>Productionizing model</a:t>
            </a:r>
          </a:p>
          <a:p>
            <a:pPr marL="228600" indent="-228600">
              <a:buAutoNum type="arabicPeriod"/>
            </a:pPr>
            <a:r>
              <a:rPr lang="en-US" dirty="0"/>
              <a:t>Serving model</a:t>
            </a:r>
          </a:p>
          <a:p>
            <a:pPr marL="228600" indent="-228600">
              <a:buAutoNum type="arabicPeriod"/>
            </a:pPr>
            <a:r>
              <a:rPr lang="en-US" dirty="0"/>
              <a:t>Evaluating model</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298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28</a:t>
            </a:fld>
            <a:endParaRPr lang="en-US"/>
          </a:p>
        </p:txBody>
      </p:sp>
    </p:spTree>
    <p:extLst>
      <p:ext uri="{BB962C8B-B14F-4D97-AF65-F5344CB8AC3E}">
        <p14:creationId xmlns:p14="http://schemas.microsoft.com/office/powerpoint/2010/main" val="1058074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Databricks is an Apache Spark-based analytics platform widely used in machine learning for exploration and modeling. It enables the data scientist and data engineer to write code in data science notebooks using Java, Python, R, Scala, or SQL while also leveraging the power of distributed processing with automated cluster management. </a:t>
            </a:r>
          </a:p>
          <a:p>
            <a:r>
              <a:rPr lang="en-US" sz="1200" kern="1200">
                <a:solidFill>
                  <a:schemeClr val="tx1"/>
                </a:solidFill>
                <a:effectLst/>
                <a:latin typeface="+mn-lt"/>
                <a:ea typeface="+mn-ea"/>
                <a:cs typeface="+mn-cs"/>
              </a:rPr>
              <a:t>Databricks environments and clusters can be created and managed automatically with Azure Resource Manager templates and PowerShell scripts. Azure Databricks also supports various types of visualizations out of the box using the display function. It is useful to remember that the work done here by a data scientist will, in general, center on supporting their experiments. It is too early to be thinking about scalability or resilience. But, if the experiment results in a compelling discovery for business, it will fall to the data engineer to deploy the project. In that case, this work does not necessarily need to be rebuilt. Azure Data Factory has connectors which enables a data engineer to trigger the running of Azure Databricks notebooks in a pipeline. They can assign compute power to scale the execution of notebooks on a cluster. With this capability the engineer can run notebooks consistently for the enterprise, orchestrated with other processes.</a:t>
            </a:r>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29</a:t>
            </a:fld>
            <a:endParaRPr lang="en-US"/>
          </a:p>
        </p:txBody>
      </p:sp>
    </p:spTree>
    <p:extLst>
      <p:ext uri="{BB962C8B-B14F-4D97-AF65-F5344CB8AC3E}">
        <p14:creationId xmlns:p14="http://schemas.microsoft.com/office/powerpoint/2010/main" val="319462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goal is to choose the Azure ML products that contain the minimal services that allow your team to build and productionize one AI or ML model quickly and cheaply</a:t>
            </a:r>
          </a:p>
        </p:txBody>
      </p:sp>
      <p:sp>
        <p:nvSpPr>
          <p:cNvPr id="4" name="Slide Number Placeholder 3"/>
          <p:cNvSpPr>
            <a:spLocks noGrp="1"/>
          </p:cNvSpPr>
          <p:nvPr>
            <p:ph type="sldNum" sz="quarter" idx="5"/>
          </p:nvPr>
        </p:nvSpPr>
        <p:spPr/>
        <p:txBody>
          <a:bodyPr/>
          <a:lstStyle/>
          <a:p>
            <a:fld id="{7E6A3605-7A28-403B-8AF8-3C2A1E66453A}" type="slidenum">
              <a:rPr lang="en-US" smtClean="0"/>
              <a:t>3</a:t>
            </a:fld>
            <a:endParaRPr lang="en-US"/>
          </a:p>
        </p:txBody>
      </p:sp>
    </p:spTree>
    <p:extLst>
      <p:ext uri="{BB962C8B-B14F-4D97-AF65-F5344CB8AC3E}">
        <p14:creationId xmlns:p14="http://schemas.microsoft.com/office/powerpoint/2010/main" val="3203494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30</a:t>
            </a:fld>
            <a:endParaRPr lang="en-US"/>
          </a:p>
        </p:txBody>
      </p:sp>
    </p:spTree>
    <p:extLst>
      <p:ext uri="{BB962C8B-B14F-4D97-AF65-F5344CB8AC3E}">
        <p14:creationId xmlns:p14="http://schemas.microsoft.com/office/powerpoint/2010/main" val="2660051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Data Prep portion focusing on Data Preprocessing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294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32</a:t>
            </a:fld>
            <a:endParaRPr lang="en-US"/>
          </a:p>
        </p:txBody>
      </p:sp>
    </p:spTree>
    <p:extLst>
      <p:ext uri="{BB962C8B-B14F-4D97-AF65-F5344CB8AC3E}">
        <p14:creationId xmlns:p14="http://schemas.microsoft.com/office/powerpoint/2010/main" val="509836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Model Train portion focusing on prototyping models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31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34</a:t>
            </a:fld>
            <a:endParaRPr lang="en-US"/>
          </a:p>
        </p:txBody>
      </p:sp>
    </p:spTree>
    <p:extLst>
      <p:ext uri="{BB962C8B-B14F-4D97-AF65-F5344CB8AC3E}">
        <p14:creationId xmlns:p14="http://schemas.microsoft.com/office/powerpoint/2010/main" val="4061425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Model Operationalizing portion focusing on:</a:t>
            </a:r>
          </a:p>
          <a:p>
            <a:pPr marL="228600" indent="-228600">
              <a:buAutoNum type="arabicPeriod"/>
            </a:pPr>
            <a:r>
              <a:rPr lang="en-US" dirty="0"/>
              <a:t>Building infrastructure</a:t>
            </a:r>
          </a:p>
          <a:p>
            <a:pPr marL="228600" indent="-228600">
              <a:buAutoNum type="arabicPeriod"/>
            </a:pPr>
            <a:r>
              <a:rPr lang="en-US" dirty="0"/>
              <a:t>Productionizing model</a:t>
            </a:r>
          </a:p>
          <a:p>
            <a:pPr marL="228600" indent="-228600">
              <a:buAutoNum type="arabicPeriod"/>
            </a:pPr>
            <a:r>
              <a:rPr lang="en-US" dirty="0"/>
              <a:t>Serving model</a:t>
            </a:r>
          </a:p>
          <a:p>
            <a:pPr marL="228600" indent="-228600">
              <a:buAutoNum type="arabicPeriod"/>
            </a:pPr>
            <a:r>
              <a:rPr lang="en-US" dirty="0"/>
              <a:t>Evaluating model</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079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36</a:t>
            </a:fld>
            <a:endParaRPr lang="en-US"/>
          </a:p>
        </p:txBody>
      </p:sp>
    </p:spTree>
    <p:extLst>
      <p:ext uri="{BB962C8B-B14F-4D97-AF65-F5344CB8AC3E}">
        <p14:creationId xmlns:p14="http://schemas.microsoft.com/office/powerpoint/2010/main" val="397239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BC09E2-74E2-4A94-A90D-2849BC75863F}" type="slidenum">
              <a:rPr lang="en-US" smtClean="0"/>
              <a:t>37</a:t>
            </a:fld>
            <a:endParaRPr lang="en-US"/>
          </a:p>
        </p:txBody>
      </p:sp>
    </p:spTree>
    <p:extLst>
      <p:ext uri="{BB962C8B-B14F-4D97-AF65-F5344CB8AC3E}">
        <p14:creationId xmlns:p14="http://schemas.microsoft.com/office/powerpoint/2010/main" val="1049416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today, I focus on the products that contain the minimal services that allow your team to build and productionize one AI or ML model quickly and cheaply. </a:t>
            </a:r>
          </a:p>
          <a:p>
            <a:endParaRPr lang="en-US" dirty="0"/>
          </a:p>
          <a:p>
            <a:r>
              <a:rPr lang="en-US" dirty="0"/>
              <a:t>Those products are Azure Machine Learning and Azure Databricks.</a:t>
            </a:r>
          </a:p>
        </p:txBody>
      </p:sp>
      <p:sp>
        <p:nvSpPr>
          <p:cNvPr id="4" name="Slide Number Placeholder 3"/>
          <p:cNvSpPr>
            <a:spLocks noGrp="1"/>
          </p:cNvSpPr>
          <p:nvPr>
            <p:ph type="sldNum" sz="quarter" idx="5"/>
          </p:nvPr>
        </p:nvSpPr>
        <p:spPr/>
        <p:txBody>
          <a:bodyPr/>
          <a:lstStyle/>
          <a:p>
            <a:fld id="{86BC09E2-74E2-4A94-A90D-2849BC75863F}" type="slidenum">
              <a:rPr lang="en-US" smtClean="0"/>
              <a:t>38</a:t>
            </a:fld>
            <a:endParaRPr lang="en-US"/>
          </a:p>
        </p:txBody>
      </p:sp>
    </p:spTree>
    <p:extLst>
      <p:ext uri="{BB962C8B-B14F-4D97-AF65-F5344CB8AC3E}">
        <p14:creationId xmlns:p14="http://schemas.microsoft.com/office/powerpoint/2010/main" val="334948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Often we need to quickly build models to prove out an idea or problem that can be solved with data. This is the team you should have to build these proofs of concept.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27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4</a:t>
            </a:fld>
            <a:endParaRPr lang="en-US"/>
          </a:p>
        </p:txBody>
      </p:sp>
    </p:spTree>
    <p:extLst>
      <p:ext uri="{BB962C8B-B14F-4D97-AF65-F5344CB8AC3E}">
        <p14:creationId xmlns:p14="http://schemas.microsoft.com/office/powerpoint/2010/main" val="3241439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What if you’re ready to operationalize a proof of concept? The small black box in the middle is your proof of concept. The rest is what you need to operationalize your ML model.</a:t>
            </a:r>
          </a:p>
        </p:txBody>
      </p:sp>
      <p:sp>
        <p:nvSpPr>
          <p:cNvPr id="4" name="Slide Number Placeholder 3"/>
          <p:cNvSpPr>
            <a:spLocks noGrp="1"/>
          </p:cNvSpPr>
          <p:nvPr>
            <p:ph type="sldNum" sz="quarter" idx="5"/>
          </p:nvPr>
        </p:nvSpPr>
        <p:spPr/>
        <p:txBody>
          <a:bodyPr/>
          <a:lstStyle/>
          <a:p>
            <a:fld id="{86BC09E2-74E2-4A94-A90D-2849BC75863F}" type="slidenum">
              <a:rPr lang="en-US" smtClean="0"/>
              <a:t>40</a:t>
            </a:fld>
            <a:endParaRPr lang="en-US"/>
          </a:p>
        </p:txBody>
      </p:sp>
    </p:spTree>
    <p:extLst>
      <p:ext uri="{BB962C8B-B14F-4D97-AF65-F5344CB8AC3E}">
        <p14:creationId xmlns:p14="http://schemas.microsoft.com/office/powerpoint/2010/main" val="817318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team you should have to operationalize proofs of concept so that you have an infrastructure that enables your team to have </a:t>
            </a:r>
            <a:r>
              <a:rPr lang="en-US" dirty="0">
                <a:latin typeface="Arial" panose="020B0604020202020204" pitchFamily="34" charset="0"/>
                <a:cs typeface="Arial" panose="020B0604020202020204" pitchFamily="34" charset="0"/>
              </a:rPr>
              <a:t>model reproducibility, versioning, auditability, </a:t>
            </a:r>
            <a:r>
              <a:rPr lang="en-US" dirty="0" err="1">
                <a:latin typeface="Arial" panose="020B0604020202020204" pitchFamily="34" charset="0"/>
                <a:cs typeface="Arial" panose="020B0604020202020204" pitchFamily="34" charset="0"/>
              </a:rPr>
              <a:t>explainability</a:t>
            </a:r>
            <a:r>
              <a:rPr lang="en-US" dirty="0">
                <a:latin typeface="Arial" panose="020B0604020202020204" pitchFamily="34" charset="0"/>
                <a:cs typeface="Arial" panose="020B0604020202020204" pitchFamily="34" charset="0"/>
              </a:rPr>
              <a:t>, portability, monitoring, and track challenges outside the model like concept or data drift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660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typical machine learning modeling workflow. It has four components:</a:t>
            </a:r>
          </a:p>
          <a:p>
            <a:pPr marL="228600" indent="-228600">
              <a:buAutoNum type="arabicPeriod"/>
            </a:pPr>
            <a:r>
              <a:rPr lang="en-US" dirty="0"/>
              <a:t>Project Planning</a:t>
            </a:r>
          </a:p>
          <a:p>
            <a:pPr marL="228600" indent="-228600">
              <a:buAutoNum type="arabicPeriod"/>
            </a:pPr>
            <a:r>
              <a:rPr lang="en-US" dirty="0"/>
              <a:t>Data Prep</a:t>
            </a:r>
          </a:p>
          <a:p>
            <a:pPr marL="228600" indent="-228600">
              <a:buAutoNum type="arabicPeriod"/>
            </a:pPr>
            <a:r>
              <a:rPr lang="en-US" dirty="0"/>
              <a:t>Model Training</a:t>
            </a:r>
          </a:p>
          <a:p>
            <a:pPr marL="228600" indent="-228600">
              <a:buAutoNum type="arabicPeriod"/>
            </a:pPr>
            <a:r>
              <a:rPr lang="en-US" dirty="0"/>
              <a:t>Model Operationalizing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429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549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A3605-7A28-403B-8AF8-3C2A1E6645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270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47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325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are the machine learning options on Azure that allow data analysts, data engineers, data scientists, and AI engineers work collaboratively on AI and ML models. These products allow you to build models from the ground up.</a:t>
            </a:r>
          </a:p>
          <a:p>
            <a:endParaRPr lang="en-US" dirty="0"/>
          </a:p>
          <a:p>
            <a:r>
              <a:rPr lang="en-US" dirty="0"/>
              <a:t>I’m not discussing other Azure AI services like Cognitive Services, which doesn’t allow you to “build” models.</a:t>
            </a:r>
          </a:p>
          <a:p>
            <a:r>
              <a:rPr lang="en-US" dirty="0"/>
              <a:t>I’m also not going to discuss products like ML.NET because frankly I don’t know anything about it.</a:t>
            </a:r>
          </a:p>
          <a:p>
            <a:endParaRPr lang="en-US" dirty="0"/>
          </a:p>
          <a:p>
            <a:r>
              <a:rPr lang="en-US" dirty="0"/>
              <a:t>ML.NET:</a:t>
            </a:r>
          </a:p>
          <a:p>
            <a:r>
              <a:rPr lang="en-US" dirty="0"/>
              <a:t>https://medium.com/datadriveninvestor/6-reasons-microsoft-has-become-the-go-to-for-machine-learning-e642864ef5f5#425e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243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a high-level review of the current Azure Machine Learning products that allow your team to build AL and ML models on Azure.</a:t>
            </a:r>
          </a:p>
          <a:p>
            <a:endParaRPr lang="en-US" dirty="0"/>
          </a:p>
          <a:p>
            <a:r>
              <a:rPr lang="en-US" dirty="0"/>
              <a:t>Note that Azure Machine Learning Studio is now a core feature in Azure Machine Learning service. And that Azure Machine Learning service is now in preview called Azure Machine Learning Studio.</a:t>
            </a:r>
          </a:p>
        </p:txBody>
      </p:sp>
      <p:sp>
        <p:nvSpPr>
          <p:cNvPr id="4" name="Slide Number Placeholder 3"/>
          <p:cNvSpPr>
            <a:spLocks noGrp="1"/>
          </p:cNvSpPr>
          <p:nvPr>
            <p:ph type="sldNum" sz="quarter" idx="5"/>
          </p:nvPr>
        </p:nvSpPr>
        <p:spPr/>
        <p:txBody>
          <a:bodyPr/>
          <a:lstStyle/>
          <a:p>
            <a:fld id="{86BC09E2-74E2-4A94-A90D-2849BC75863F}" type="slidenum">
              <a:rPr lang="en-US" smtClean="0"/>
              <a:t>7</a:t>
            </a:fld>
            <a:endParaRPr lang="en-US"/>
          </a:p>
        </p:txBody>
      </p:sp>
    </p:spTree>
    <p:extLst>
      <p:ext uri="{BB962C8B-B14F-4D97-AF65-F5344CB8AC3E}">
        <p14:creationId xmlns:p14="http://schemas.microsoft.com/office/powerpoint/2010/main" val="229987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the minimum team you should have to productionize AI and ML models that will give the enterprise a process to get predictions from a containerized model through an API.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BC09E2-74E2-4A94-A90D-2849BC758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697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today, I describe an ideal data science team that will build and productionize one AI or ML model quickly and cheaply using the minimal Azure ML products within a typical machine learning modeling workflow. </a:t>
            </a:r>
          </a:p>
          <a:p>
            <a:endParaRPr lang="en-US" dirty="0"/>
          </a:p>
          <a:p>
            <a:r>
              <a:rPr lang="en-US" dirty="0"/>
              <a:t>As such, the assumption here is that the data science manager will do the work typically done by a data architect.</a:t>
            </a:r>
          </a:p>
          <a:p>
            <a:endParaRPr lang="en-US" dirty="0"/>
          </a:p>
        </p:txBody>
      </p:sp>
      <p:sp>
        <p:nvSpPr>
          <p:cNvPr id="4" name="Slide Number Placeholder 3"/>
          <p:cNvSpPr>
            <a:spLocks noGrp="1"/>
          </p:cNvSpPr>
          <p:nvPr>
            <p:ph type="sldNum" sz="quarter" idx="5"/>
          </p:nvPr>
        </p:nvSpPr>
        <p:spPr/>
        <p:txBody>
          <a:bodyPr/>
          <a:lstStyle/>
          <a:p>
            <a:fld id="{86BC09E2-74E2-4A94-A90D-2849BC75863F}" type="slidenum">
              <a:rPr lang="en-US" smtClean="0"/>
              <a:t>9</a:t>
            </a:fld>
            <a:endParaRPr lang="en-US"/>
          </a:p>
        </p:txBody>
      </p:sp>
    </p:spTree>
    <p:extLst>
      <p:ext uri="{BB962C8B-B14F-4D97-AF65-F5344CB8AC3E}">
        <p14:creationId xmlns:p14="http://schemas.microsoft.com/office/powerpoint/2010/main" val="2243835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C745-51F2-4919-B57F-1E14B4D9BB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E838FC-E0BE-41B6-8E74-4F9BBE149869}"/>
              </a:ext>
            </a:extLst>
          </p:cNvPr>
          <p:cNvSpPr>
            <a:spLocks noGrp="1"/>
          </p:cNvSpPr>
          <p:nvPr>
            <p:ph type="subTitle" idx="1"/>
          </p:nvPr>
        </p:nvSpPr>
        <p:spPr>
          <a:xfrm>
            <a:off x="1524000" y="3602038"/>
            <a:ext cx="9144000" cy="1655762"/>
          </a:xfrm>
        </p:spPr>
        <p:txBody>
          <a:bodyPr/>
          <a:lstStyle>
            <a:lvl1pPr marL="0" indent="0" algn="ctr">
              <a:buNone/>
              <a:defRPr sz="2400"/>
            </a:lvl1pPr>
            <a:lvl2pPr marL="457212" indent="0" algn="ctr">
              <a:buNone/>
              <a:defRPr sz="2000"/>
            </a:lvl2pPr>
            <a:lvl3pPr marL="914423" indent="0" algn="ctr">
              <a:buNone/>
              <a:defRPr sz="1800"/>
            </a:lvl3pPr>
            <a:lvl4pPr marL="1371634" indent="0" algn="ctr">
              <a:buNone/>
              <a:defRPr sz="1600"/>
            </a:lvl4pPr>
            <a:lvl5pPr marL="1828846" indent="0" algn="ctr">
              <a:buNone/>
              <a:defRPr sz="1600"/>
            </a:lvl5pPr>
            <a:lvl6pPr marL="2286057"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F8D869-CDD7-493F-97D8-7F8B2552617A}"/>
              </a:ext>
            </a:extLst>
          </p:cNvPr>
          <p:cNvSpPr>
            <a:spLocks noGrp="1"/>
          </p:cNvSpPr>
          <p:nvPr>
            <p:ph type="dt" sz="half" idx="10"/>
          </p:nvPr>
        </p:nvSpPr>
        <p:spPr/>
        <p:txBody>
          <a:bodyPr/>
          <a:lstStyle/>
          <a:p>
            <a:fld id="{836DC588-97BB-4E1A-99D2-08C64FA81B05}" type="datetime1">
              <a:rPr lang="en-US" smtClean="0"/>
              <a:t>4/23/2020</a:t>
            </a:fld>
            <a:endParaRPr lang="en-US"/>
          </a:p>
        </p:txBody>
      </p:sp>
      <p:sp>
        <p:nvSpPr>
          <p:cNvPr id="5" name="Footer Placeholder 4">
            <a:extLst>
              <a:ext uri="{FF2B5EF4-FFF2-40B4-BE49-F238E27FC236}">
                <a16:creationId xmlns:a16="http://schemas.microsoft.com/office/drawing/2014/main" id="{8CD2290E-F88C-4933-A7D8-FBF08B69A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3B4D6-F3CB-4E1F-9DFF-6CA4405B6C2E}"/>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7687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71D1-3682-4627-BA3F-0EADE5893E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EC630C-6719-4B9F-9B7E-0F2EACFD59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F3690-1986-4617-9F0E-7C65A8520BCF}"/>
              </a:ext>
            </a:extLst>
          </p:cNvPr>
          <p:cNvSpPr>
            <a:spLocks noGrp="1"/>
          </p:cNvSpPr>
          <p:nvPr>
            <p:ph type="dt" sz="half" idx="10"/>
          </p:nvPr>
        </p:nvSpPr>
        <p:spPr/>
        <p:txBody>
          <a:bodyPr/>
          <a:lstStyle/>
          <a:p>
            <a:fld id="{D9AE39AB-2CA1-44B7-AA52-EC36B88535BD}" type="datetime1">
              <a:rPr lang="en-US" smtClean="0"/>
              <a:t>4/23/2020</a:t>
            </a:fld>
            <a:endParaRPr lang="en-US"/>
          </a:p>
        </p:txBody>
      </p:sp>
      <p:sp>
        <p:nvSpPr>
          <p:cNvPr id="5" name="Footer Placeholder 4">
            <a:extLst>
              <a:ext uri="{FF2B5EF4-FFF2-40B4-BE49-F238E27FC236}">
                <a16:creationId xmlns:a16="http://schemas.microsoft.com/office/drawing/2014/main" id="{3874642E-1691-4060-A11C-3CE039259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D1D6F-DC84-4A3C-8F99-93B7BD890607}"/>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51753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A26B84-D44B-4B66-BAC0-5BDDDFF697C5}"/>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47A2F1-E904-4706-9155-76F72E7F83B8}"/>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C7E49-F127-4873-A2D7-B5875AD3EBEA}"/>
              </a:ext>
            </a:extLst>
          </p:cNvPr>
          <p:cNvSpPr>
            <a:spLocks noGrp="1"/>
          </p:cNvSpPr>
          <p:nvPr>
            <p:ph type="dt" sz="half" idx="10"/>
          </p:nvPr>
        </p:nvSpPr>
        <p:spPr/>
        <p:txBody>
          <a:bodyPr/>
          <a:lstStyle/>
          <a:p>
            <a:fld id="{3569F6E4-176E-433E-AE48-9A57FD393191}" type="datetime1">
              <a:rPr lang="en-US" smtClean="0"/>
              <a:t>4/23/2020</a:t>
            </a:fld>
            <a:endParaRPr lang="en-US"/>
          </a:p>
        </p:txBody>
      </p:sp>
      <p:sp>
        <p:nvSpPr>
          <p:cNvPr id="5" name="Footer Placeholder 4">
            <a:extLst>
              <a:ext uri="{FF2B5EF4-FFF2-40B4-BE49-F238E27FC236}">
                <a16:creationId xmlns:a16="http://schemas.microsoft.com/office/drawing/2014/main" id="{EFAD6493-8468-45B3-8AE3-F963271C7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BCB276-F9DE-4ABC-B0F6-1DCC06BD9349}"/>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026530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223812" cy="68580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 y="-1"/>
            <a:ext cx="12223038" cy="6876332"/>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8232124" y="579908"/>
            <a:ext cx="3991692" cy="5090341"/>
          </a:xfrm>
          <a:prstGeom prst="rect">
            <a:avLst/>
          </a:prstGeom>
        </p:spPr>
      </p:pic>
      <p:sp>
        <p:nvSpPr>
          <p:cNvPr id="8" name="Title 1"/>
          <p:cNvSpPr>
            <a:spLocks noGrp="1"/>
          </p:cNvSpPr>
          <p:nvPr>
            <p:ph type="ctrTitle" hasCustomPrompt="1"/>
          </p:nvPr>
        </p:nvSpPr>
        <p:spPr>
          <a:xfrm>
            <a:off x="547742" y="1338318"/>
            <a:ext cx="5927545" cy="942209"/>
          </a:xfrm>
          <a:prstGeom prst="rect">
            <a:avLst/>
          </a:prstGeom>
        </p:spPr>
        <p:txBody>
          <a:bodyPr vert="horz" lIns="91440" tIns="45720" rIns="91440" bIns="45720" rtlCol="0" anchor="b" anchorCtr="0">
            <a:noAutofit/>
          </a:bodyPr>
          <a:lstStyle>
            <a:lvl1pPr algn="l">
              <a:defRPr lang="en-US" sz="7200" b="0" i="0" dirty="0">
                <a:solidFill>
                  <a:schemeClr val="bg2"/>
                </a:solidFill>
                <a:latin typeface="Segoe UI Light" charset="0"/>
                <a:ea typeface="Segoe UI Light" charset="0"/>
                <a:cs typeface="Segoe UI Light" charset="0"/>
              </a:defRPr>
            </a:lvl1pPr>
          </a:lstStyle>
          <a:p>
            <a:pPr marL="0" lvl="0"/>
            <a:r>
              <a:rPr lang="en-CA"/>
              <a:t>Questions?</a:t>
            </a:r>
            <a:endParaRPr lang="en-US"/>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5239701" y="-126648"/>
            <a:ext cx="1758209" cy="1224317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18A9656F-8805-4554-BA25-CEA84363652D}"/>
              </a:ext>
            </a:extLst>
          </p:cNvPr>
          <p:cNvSpPr/>
          <p:nvPr userDrawn="1"/>
        </p:nvSpPr>
        <p:spPr>
          <a:xfrm>
            <a:off x="6658044" y="6339837"/>
            <a:ext cx="5577497" cy="5878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11" name="Picture 10" descr="A picture containing clipart&#10;&#10;Description generated with very high confidence">
            <a:extLst>
              <a:ext uri="{FF2B5EF4-FFF2-40B4-BE49-F238E27FC236}">
                <a16:creationId xmlns:a16="http://schemas.microsoft.com/office/drawing/2014/main" id="{204D4504-8126-4FC1-9801-2E64806AEB2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15282" y="6350661"/>
            <a:ext cx="1485860" cy="410659"/>
          </a:xfrm>
          <a:prstGeom prst="rect">
            <a:avLst/>
          </a:prstGeom>
        </p:spPr>
      </p:pic>
      <p:sp>
        <p:nvSpPr>
          <p:cNvPr id="18" name="TextBox 17">
            <a:extLst>
              <a:ext uri="{FF2B5EF4-FFF2-40B4-BE49-F238E27FC236}">
                <a16:creationId xmlns:a16="http://schemas.microsoft.com/office/drawing/2014/main" id="{E47082D1-9653-427B-9A64-755A682F780F}"/>
              </a:ext>
            </a:extLst>
          </p:cNvPr>
          <p:cNvSpPr txBox="1"/>
          <p:nvPr userDrawn="1"/>
        </p:nvSpPr>
        <p:spPr>
          <a:xfrm>
            <a:off x="9310030" y="5745498"/>
            <a:ext cx="3024220" cy="467436"/>
          </a:xfrm>
          <a:prstGeom prst="rect">
            <a:avLst/>
          </a:prstGeom>
          <a:noFill/>
        </p:spPr>
        <p:txBody>
          <a:bodyPr wrap="square" rtlCol="0">
            <a:spAutoFit/>
          </a:bodyPr>
          <a:lstStyle/>
          <a:p>
            <a:pPr algn="ctr"/>
            <a:r>
              <a:rPr lang="en-CA" sz="2400" i="1">
                <a:solidFill>
                  <a:schemeClr val="bg1">
                    <a:lumMod val="50000"/>
                  </a:schemeClr>
                </a:solidFill>
              </a:rPr>
              <a:t>Presenting Sponsor</a:t>
            </a:r>
          </a:p>
        </p:txBody>
      </p:sp>
    </p:spTree>
    <p:extLst>
      <p:ext uri="{BB962C8B-B14F-4D97-AF65-F5344CB8AC3E}">
        <p14:creationId xmlns:p14="http://schemas.microsoft.com/office/powerpoint/2010/main" val="393048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678057" y="2"/>
            <a:ext cx="4513941" cy="5950857"/>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717550" y="1204120"/>
            <a:ext cx="5378450" cy="1884363"/>
          </a:xfrm>
        </p:spPr>
        <p:txBody>
          <a:bodyPr anchor="t">
            <a:noAutofit/>
          </a:bodyPr>
          <a:lstStyle>
            <a:lvl1pPr>
              <a:defRPr sz="6600"/>
            </a:lvl1pPr>
          </a:lstStyle>
          <a:p>
            <a:r>
              <a:rPr lang="en-US"/>
              <a:t>Speaker Intro Slide</a:t>
            </a:r>
          </a:p>
        </p:txBody>
      </p:sp>
    </p:spTree>
    <p:extLst>
      <p:ext uri="{BB962C8B-B14F-4D97-AF65-F5344CB8AC3E}">
        <p14:creationId xmlns:p14="http://schemas.microsoft.com/office/powerpoint/2010/main" val="2200782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A075-C1FC-4B74-8F1B-DE169E5A35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3DA9D0-545C-43A0-B95C-28F36C5BC0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12FB3-78B2-467D-9859-D8D32E3E9A6C}"/>
              </a:ext>
            </a:extLst>
          </p:cNvPr>
          <p:cNvSpPr>
            <a:spLocks noGrp="1"/>
          </p:cNvSpPr>
          <p:nvPr>
            <p:ph type="dt" sz="half" idx="10"/>
          </p:nvPr>
        </p:nvSpPr>
        <p:spPr/>
        <p:txBody>
          <a:bodyPr/>
          <a:lstStyle/>
          <a:p>
            <a:fld id="{A275E46A-9485-4674-BFE8-BC317859CECD}" type="datetime1">
              <a:rPr lang="en-US" smtClean="0"/>
              <a:t>4/23/2020</a:t>
            </a:fld>
            <a:endParaRPr lang="en-US"/>
          </a:p>
        </p:txBody>
      </p:sp>
      <p:sp>
        <p:nvSpPr>
          <p:cNvPr id="5" name="Footer Placeholder 4">
            <a:extLst>
              <a:ext uri="{FF2B5EF4-FFF2-40B4-BE49-F238E27FC236}">
                <a16:creationId xmlns:a16="http://schemas.microsoft.com/office/drawing/2014/main" id="{644BDB83-89B5-411C-B538-1AAC6BA5F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E95AE-0171-4E57-8155-DE538E06D46D}"/>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161980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26F6-255A-4EC4-BAC1-11A47F41686D}"/>
              </a:ext>
            </a:extLst>
          </p:cNvPr>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DB526-6EFB-4C4A-84EC-44ADCB313156}"/>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12" indent="0">
              <a:buNone/>
              <a:defRPr sz="2000">
                <a:solidFill>
                  <a:schemeClr val="tx1">
                    <a:tint val="75000"/>
                  </a:schemeClr>
                </a:solidFill>
              </a:defRPr>
            </a:lvl2pPr>
            <a:lvl3pPr marL="914423" indent="0">
              <a:buNone/>
              <a:defRPr sz="1800">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0"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A06D33-B39C-4546-B297-09173D0CC68D}"/>
              </a:ext>
            </a:extLst>
          </p:cNvPr>
          <p:cNvSpPr>
            <a:spLocks noGrp="1"/>
          </p:cNvSpPr>
          <p:nvPr>
            <p:ph type="dt" sz="half" idx="10"/>
          </p:nvPr>
        </p:nvSpPr>
        <p:spPr/>
        <p:txBody>
          <a:bodyPr/>
          <a:lstStyle/>
          <a:p>
            <a:fld id="{68965DF4-3D9E-41BF-8F1B-DEC883FD1084}" type="datetime1">
              <a:rPr lang="en-US" smtClean="0"/>
              <a:t>4/23/2020</a:t>
            </a:fld>
            <a:endParaRPr lang="en-US"/>
          </a:p>
        </p:txBody>
      </p:sp>
      <p:sp>
        <p:nvSpPr>
          <p:cNvPr id="5" name="Footer Placeholder 4">
            <a:extLst>
              <a:ext uri="{FF2B5EF4-FFF2-40B4-BE49-F238E27FC236}">
                <a16:creationId xmlns:a16="http://schemas.microsoft.com/office/drawing/2014/main" id="{48A2DF5A-DCB0-4671-A61D-7826CFD7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2DDFF-3F6C-4D54-A707-9E251BEFC05B}"/>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205653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E522-FB94-43AD-B9FF-B647A13CCF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B7539E-227B-44DE-BE84-3F40B15768AE}"/>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AA6DA1-3A67-432E-902E-469892010F86}"/>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693EB-6CF3-4CCC-BEF6-A6B6ECF9AEAB}"/>
              </a:ext>
            </a:extLst>
          </p:cNvPr>
          <p:cNvSpPr>
            <a:spLocks noGrp="1"/>
          </p:cNvSpPr>
          <p:nvPr>
            <p:ph type="dt" sz="half" idx="10"/>
          </p:nvPr>
        </p:nvSpPr>
        <p:spPr/>
        <p:txBody>
          <a:bodyPr/>
          <a:lstStyle/>
          <a:p>
            <a:fld id="{37AF099B-FB71-4AD4-96C2-2202DCDAB9AB}" type="datetime1">
              <a:rPr lang="en-US" smtClean="0"/>
              <a:t>4/23/2020</a:t>
            </a:fld>
            <a:endParaRPr lang="en-US"/>
          </a:p>
        </p:txBody>
      </p:sp>
      <p:sp>
        <p:nvSpPr>
          <p:cNvPr id="6" name="Footer Placeholder 5">
            <a:extLst>
              <a:ext uri="{FF2B5EF4-FFF2-40B4-BE49-F238E27FC236}">
                <a16:creationId xmlns:a16="http://schemas.microsoft.com/office/drawing/2014/main" id="{6BDC79E2-FE31-47BC-A7E0-79F791E28D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E1DAE-5398-4367-961D-0B903B97AEC2}"/>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82944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8341-D33E-447D-B52F-563A51CC9E80}"/>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B2751-2114-498E-AB58-A6739DB7D260}"/>
              </a:ext>
            </a:extLst>
          </p:cNvPr>
          <p:cNvSpPr>
            <a:spLocks noGrp="1"/>
          </p:cNvSpPr>
          <p:nvPr>
            <p:ph type="body" idx="1"/>
          </p:nvPr>
        </p:nvSpPr>
        <p:spPr>
          <a:xfrm>
            <a:off x="839791" y="1681163"/>
            <a:ext cx="5157787"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905DBB-1679-4011-B200-BB9B27E94998}"/>
              </a:ext>
            </a:extLst>
          </p:cNvPr>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44B8FF-DB13-4A8F-81E8-37880237DF04}"/>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FACBE8-1F11-44AD-9BB9-E08CE742CD47}"/>
              </a:ext>
            </a:extLst>
          </p:cNvPr>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728E03-85A8-4CA5-97F4-EAE47C9551EE}"/>
              </a:ext>
            </a:extLst>
          </p:cNvPr>
          <p:cNvSpPr>
            <a:spLocks noGrp="1"/>
          </p:cNvSpPr>
          <p:nvPr>
            <p:ph type="dt" sz="half" idx="10"/>
          </p:nvPr>
        </p:nvSpPr>
        <p:spPr/>
        <p:txBody>
          <a:bodyPr/>
          <a:lstStyle/>
          <a:p>
            <a:fld id="{13138132-1896-4DA7-B942-F4A38904BBCB}" type="datetime1">
              <a:rPr lang="en-US" smtClean="0"/>
              <a:t>4/23/2020</a:t>
            </a:fld>
            <a:endParaRPr lang="en-US"/>
          </a:p>
        </p:txBody>
      </p:sp>
      <p:sp>
        <p:nvSpPr>
          <p:cNvPr id="8" name="Footer Placeholder 7">
            <a:extLst>
              <a:ext uri="{FF2B5EF4-FFF2-40B4-BE49-F238E27FC236}">
                <a16:creationId xmlns:a16="http://schemas.microsoft.com/office/drawing/2014/main" id="{87CA865C-3E80-4543-B65A-C0E1E05DC9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D64735-6236-4FC3-A8D2-D30F9EEC0A3A}"/>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5749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E647-EF0E-49D4-AEBA-0635597F37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68640C-A49D-4AD8-9DF6-F17D77848875}"/>
              </a:ext>
            </a:extLst>
          </p:cNvPr>
          <p:cNvSpPr>
            <a:spLocks noGrp="1"/>
          </p:cNvSpPr>
          <p:nvPr>
            <p:ph type="dt" sz="half" idx="10"/>
          </p:nvPr>
        </p:nvSpPr>
        <p:spPr/>
        <p:txBody>
          <a:bodyPr/>
          <a:lstStyle/>
          <a:p>
            <a:fld id="{87514F07-D07E-4430-AAF1-318574C7D5CC}" type="datetime1">
              <a:rPr lang="en-US" smtClean="0"/>
              <a:t>4/23/2020</a:t>
            </a:fld>
            <a:endParaRPr lang="en-US"/>
          </a:p>
        </p:txBody>
      </p:sp>
      <p:sp>
        <p:nvSpPr>
          <p:cNvPr id="4" name="Footer Placeholder 3">
            <a:extLst>
              <a:ext uri="{FF2B5EF4-FFF2-40B4-BE49-F238E27FC236}">
                <a16:creationId xmlns:a16="http://schemas.microsoft.com/office/drawing/2014/main" id="{78EF1AF5-91EF-4A44-89CD-CFDD3C9F3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DFF1D0-9C32-429C-AD80-6F0A35E7847C}"/>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708125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CC52F8-D762-4CE6-B34C-C740CD9CC5B5}"/>
              </a:ext>
            </a:extLst>
          </p:cNvPr>
          <p:cNvSpPr>
            <a:spLocks noGrp="1"/>
          </p:cNvSpPr>
          <p:nvPr>
            <p:ph type="dt" sz="half" idx="10"/>
          </p:nvPr>
        </p:nvSpPr>
        <p:spPr/>
        <p:txBody>
          <a:bodyPr/>
          <a:lstStyle/>
          <a:p>
            <a:fld id="{D18309D2-FCB1-4E1F-940D-747E7AC643BA}" type="datetime1">
              <a:rPr lang="en-US" smtClean="0"/>
              <a:t>4/23/2020</a:t>
            </a:fld>
            <a:endParaRPr lang="en-US"/>
          </a:p>
        </p:txBody>
      </p:sp>
      <p:sp>
        <p:nvSpPr>
          <p:cNvPr id="3" name="Footer Placeholder 2">
            <a:extLst>
              <a:ext uri="{FF2B5EF4-FFF2-40B4-BE49-F238E27FC236}">
                <a16:creationId xmlns:a16="http://schemas.microsoft.com/office/drawing/2014/main" id="{DAE1AF78-0A72-4DF2-BCA6-C9BFCC57F3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E68309-5463-4FDD-8A83-19681BC104FC}"/>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349012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4AE6-1FC3-4D00-9976-CC61C3D6907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88FC06-4123-4AA8-A5E2-9E8E2035808E}"/>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616C6-CE75-4265-909A-537742CF3021}"/>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EB3DED-0281-480A-A828-DFBD3FE9FE62}"/>
              </a:ext>
            </a:extLst>
          </p:cNvPr>
          <p:cNvSpPr>
            <a:spLocks noGrp="1"/>
          </p:cNvSpPr>
          <p:nvPr>
            <p:ph type="dt" sz="half" idx="10"/>
          </p:nvPr>
        </p:nvSpPr>
        <p:spPr/>
        <p:txBody>
          <a:bodyPr/>
          <a:lstStyle/>
          <a:p>
            <a:fld id="{5851BD02-F801-40BC-AE5B-3CB788BE1AA0}" type="datetime1">
              <a:rPr lang="en-US" smtClean="0"/>
              <a:t>4/23/2020</a:t>
            </a:fld>
            <a:endParaRPr lang="en-US"/>
          </a:p>
        </p:txBody>
      </p:sp>
      <p:sp>
        <p:nvSpPr>
          <p:cNvPr id="6" name="Footer Placeholder 5">
            <a:extLst>
              <a:ext uri="{FF2B5EF4-FFF2-40B4-BE49-F238E27FC236}">
                <a16:creationId xmlns:a16="http://schemas.microsoft.com/office/drawing/2014/main" id="{39306312-4E54-4FFF-B9F1-0CCA309D6E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4D7EA1-6676-433D-97CF-7E0848D325F0}"/>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292951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2054-23C3-40F0-891A-990A816F803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46ADCC-0403-4CE4-96BE-EE8A768F1AC9}"/>
              </a:ext>
            </a:extLst>
          </p:cNvPr>
          <p:cNvSpPr>
            <a:spLocks noGrp="1"/>
          </p:cNvSpPr>
          <p:nvPr>
            <p:ph type="pic" idx="1"/>
          </p:nvPr>
        </p:nvSpPr>
        <p:spPr>
          <a:xfrm>
            <a:off x="5183190" y="987425"/>
            <a:ext cx="6172201" cy="4873625"/>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8" indent="0">
              <a:buNone/>
              <a:defRPr sz="2000"/>
            </a:lvl7pPr>
            <a:lvl8pPr marL="3200480" indent="0">
              <a:buNone/>
              <a:defRPr sz="2000"/>
            </a:lvl8pPr>
            <a:lvl9pPr marL="3657692" indent="0">
              <a:buNone/>
              <a:defRPr sz="2000"/>
            </a:lvl9pPr>
          </a:lstStyle>
          <a:p>
            <a:endParaRPr lang="en-US"/>
          </a:p>
        </p:txBody>
      </p:sp>
      <p:sp>
        <p:nvSpPr>
          <p:cNvPr id="4" name="Text Placeholder 3">
            <a:extLst>
              <a:ext uri="{FF2B5EF4-FFF2-40B4-BE49-F238E27FC236}">
                <a16:creationId xmlns:a16="http://schemas.microsoft.com/office/drawing/2014/main" id="{860A77C7-9CD7-4BA1-A263-4D9B2DF31028}"/>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0"/>
            </a:lvl2pPr>
            <a:lvl3pPr marL="914423" indent="0">
              <a:buNone/>
              <a:defRPr sz="1200"/>
            </a:lvl3pPr>
            <a:lvl4pPr marL="1371634" indent="0">
              <a:buNone/>
              <a:defRPr sz="1000"/>
            </a:lvl4pPr>
            <a:lvl5pPr marL="1828846" indent="0">
              <a:buNone/>
              <a:defRPr sz="1000"/>
            </a:lvl5pPr>
            <a:lvl6pPr marL="2286057" indent="0">
              <a:buNone/>
              <a:defRPr sz="1000"/>
            </a:lvl6pPr>
            <a:lvl7pPr marL="2743268" indent="0">
              <a:buNone/>
              <a:defRPr sz="1000"/>
            </a:lvl7pPr>
            <a:lvl8pPr marL="3200480" indent="0">
              <a:buNone/>
              <a:defRPr sz="1000"/>
            </a:lvl8pPr>
            <a:lvl9pPr marL="365769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A8BF9-F562-459D-BEFE-6FE13DFC995A}"/>
              </a:ext>
            </a:extLst>
          </p:cNvPr>
          <p:cNvSpPr>
            <a:spLocks noGrp="1"/>
          </p:cNvSpPr>
          <p:nvPr>
            <p:ph type="dt" sz="half" idx="10"/>
          </p:nvPr>
        </p:nvSpPr>
        <p:spPr/>
        <p:txBody>
          <a:bodyPr/>
          <a:lstStyle/>
          <a:p>
            <a:fld id="{918D4FD1-7D35-41E0-910A-D90AA98E1F07}" type="datetime1">
              <a:rPr lang="en-US" smtClean="0"/>
              <a:t>4/23/2020</a:t>
            </a:fld>
            <a:endParaRPr lang="en-US"/>
          </a:p>
        </p:txBody>
      </p:sp>
      <p:sp>
        <p:nvSpPr>
          <p:cNvPr id="6" name="Footer Placeholder 5">
            <a:extLst>
              <a:ext uri="{FF2B5EF4-FFF2-40B4-BE49-F238E27FC236}">
                <a16:creationId xmlns:a16="http://schemas.microsoft.com/office/drawing/2014/main" id="{D560C882-9F4C-495F-AF41-74A677085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CEC48-F224-4B86-A168-8F4D960A9BEF}"/>
              </a:ext>
            </a:extLst>
          </p:cNvPr>
          <p:cNvSpPr>
            <a:spLocks noGrp="1"/>
          </p:cNvSpPr>
          <p:nvPr>
            <p:ph type="sldNum" sz="quarter" idx="12"/>
          </p:nvPr>
        </p:nvSpPr>
        <p:spPr/>
        <p:txBody>
          <a:bodyPr/>
          <a:lstStyle/>
          <a:p>
            <a:fld id="{FF92F5DC-0341-438E-A55D-AE4B8CE619E4}" type="slidenum">
              <a:rPr lang="en-US" smtClean="0"/>
              <a:t>‹#›</a:t>
            </a:fld>
            <a:endParaRPr lang="en-US"/>
          </a:p>
        </p:txBody>
      </p:sp>
    </p:spTree>
    <p:extLst>
      <p:ext uri="{BB962C8B-B14F-4D97-AF65-F5344CB8AC3E}">
        <p14:creationId xmlns:p14="http://schemas.microsoft.com/office/powerpoint/2010/main" val="1709028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7DD8E8-73F7-493A-A62F-6A9D81E14B64}"/>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319D05-2907-4BE4-B310-8CDA6AA03496}"/>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D14B7A-5CA1-4FFE-9BA6-8741ABEB431D}"/>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25513-9AB1-46B4-BE56-D3250A3DA6A6}" type="datetime1">
              <a:rPr lang="en-US" smtClean="0"/>
              <a:t>4/23/2020</a:t>
            </a:fld>
            <a:endParaRPr lang="en-US"/>
          </a:p>
        </p:txBody>
      </p:sp>
      <p:sp>
        <p:nvSpPr>
          <p:cNvPr id="5" name="Footer Placeholder 4">
            <a:extLst>
              <a:ext uri="{FF2B5EF4-FFF2-40B4-BE49-F238E27FC236}">
                <a16:creationId xmlns:a16="http://schemas.microsoft.com/office/drawing/2014/main" id="{CBB94483-E820-4B66-8231-396E7564B83E}"/>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7212E-DB95-493B-8FC8-09AF0C2B6693}"/>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2F5DC-0341-438E-A55D-AE4B8CE619E4}" type="slidenum">
              <a:rPr lang="en-US" smtClean="0"/>
              <a:t>‹#›</a:t>
            </a:fld>
            <a:endParaRPr lang="en-US"/>
          </a:p>
        </p:txBody>
      </p:sp>
    </p:spTree>
    <p:extLst>
      <p:ext uri="{BB962C8B-B14F-4D97-AF65-F5344CB8AC3E}">
        <p14:creationId xmlns:p14="http://schemas.microsoft.com/office/powerpoint/2010/main" val="133341866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6"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667659" y="198866"/>
            <a:ext cx="10871202" cy="10087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667659" y="1373019"/>
            <a:ext cx="10871202" cy="44181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8FDB1244-756B-4D62-B79B-E4353EB4613D}"/>
              </a:ext>
            </a:extLst>
          </p:cNvPr>
          <p:cNvCxnSpPr>
            <a:cxnSpLocks/>
          </p:cNvCxnSpPr>
          <p:nvPr userDrawn="1"/>
        </p:nvCxnSpPr>
        <p:spPr>
          <a:xfrm>
            <a:off x="420916" y="1207612"/>
            <a:ext cx="11350172" cy="0"/>
          </a:xfrm>
          <a:prstGeom prst="line">
            <a:avLst/>
          </a:prstGeom>
          <a:ln w="254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50" r:id="rId1"/>
    <p:sldLayoutId id="2147483662" r:id="rId2"/>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6"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1.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2.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3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comments" Target="../comments/commen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8.png"/><Relationship Id="rId7" Type="http://schemas.openxmlformats.org/officeDocument/2006/relationships/diagramQuickStyle" Target="../diagrams/quickStyle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3.png"/><Relationship Id="rId9" Type="http://schemas.microsoft.com/office/2007/relationships/diagramDrawing" Target="../diagrams/drawing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twitter.com/tonmcg"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hyperlink" Target="https://www.linkedin.com/in/tonmcg/" TargetMode="External"/><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hyperlink" Target="https://github.com/tonmc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8.png"/><Relationship Id="rId7" Type="http://schemas.openxmlformats.org/officeDocument/2006/relationships/diagramColors" Target="../diagrams/colors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35.gif"/></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8.png"/><Relationship Id="rId7" Type="http://schemas.openxmlformats.org/officeDocument/2006/relationships/diagramColors" Target="../diagrams/colors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37.gif"/></Relationships>
</file>

<file path=ppt/slides/_rels/slide2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8.png"/><Relationship Id="rId7" Type="http://schemas.openxmlformats.org/officeDocument/2006/relationships/diagramColors" Target="../diagrams/colors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38.gif"/></Relationships>
</file>

<file path=ppt/slides/_rels/slide25.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8.png"/><Relationship Id="rId7" Type="http://schemas.openxmlformats.org/officeDocument/2006/relationships/diagramColors" Target="../diagrams/colors1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39.gif"/></Relationships>
</file>

<file path=ppt/slides/_rels/slide2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8.png"/><Relationship Id="rId7" Type="http://schemas.openxmlformats.org/officeDocument/2006/relationships/diagramColors" Target="../diagrams/colors1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40.gif"/></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8.png"/><Relationship Id="rId7" Type="http://schemas.openxmlformats.org/officeDocument/2006/relationships/diagramColors" Target="../diagrams/colors1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45.gif"/></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47.gif"/></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48.gif"/></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9.gif"/></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50.gif"/></Relationships>
</file>

<file path=ppt/slides/_rels/slide3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hyperlink" Target="https://docs.microsoft.com/en-us/learn/modules/choose-data-science-option-in-azure/7-azure-databricks" TargetMode="External"/><Relationship Id="rId13" Type="http://schemas.openxmlformats.org/officeDocument/2006/relationships/image" Target="../media/image8.png"/><Relationship Id="rId3" Type="http://schemas.openxmlformats.org/officeDocument/2006/relationships/notesSlide" Target="../notesSlides/notesSlide44.xml"/><Relationship Id="rId7" Type="http://schemas.openxmlformats.org/officeDocument/2006/relationships/hyperlink" Target="https://docs.microsoft.com/en-us/azure/machine-learning/compare-azure-ml-to-studio-classic" TargetMode="External"/><Relationship Id="rId12" Type="http://schemas.openxmlformats.org/officeDocument/2006/relationships/hyperlink" Target="https://docs.microsoft.com/en-us/sql/advanced-analytics/what-is-sql-server-machine-learning?view=sql-server-ver15" TargetMode="Externa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hyperlink" Target="https://docs.microsoft.com/en-us/learn/modules/choose-data-science-option-in-azure/4-azure-ml-studio" TargetMode="External"/><Relationship Id="rId11" Type="http://schemas.openxmlformats.org/officeDocument/2006/relationships/hyperlink" Target="https://docs.microsoft.com/en-us/learn/modules/choose-data-science-option-in-azure/5-sql-ml-server" TargetMode="External"/><Relationship Id="rId5" Type="http://schemas.openxmlformats.org/officeDocument/2006/relationships/hyperlink" Target="https://docs.microsoft.com/en-us/azure/machine-learning/service/overview-what-is-azure-ml" TargetMode="External"/><Relationship Id="rId10" Type="http://schemas.openxmlformats.org/officeDocument/2006/relationships/hyperlink" Target="https://docs.microsoft.com/en-us/learn/modules/choose-data-science-option-in-azure/3-dsvm" TargetMode="External"/><Relationship Id="rId4" Type="http://schemas.openxmlformats.org/officeDocument/2006/relationships/hyperlink" Target="https://docs.microsoft.com/en-us/learn/modules/choose-data-science-option-in-azure/8-azure-ml-service" TargetMode="External"/><Relationship Id="rId9" Type="http://schemas.openxmlformats.org/officeDocument/2006/relationships/hyperlink" Target="https://docs.microsoft.com/en-us/azure/azure-databricks/what-is-azure-databrick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comments" Target="../comments/comment2.xml"/><Relationship Id="rId5" Type="http://schemas.openxmlformats.org/officeDocument/2006/relationships/image" Target="../media/image21.jpeg"/><Relationship Id="rId10" Type="http://schemas.openxmlformats.org/officeDocument/2006/relationships/hyperlink" Target="https://datasociety.com/" TargetMode="External"/><Relationship Id="rId4" Type="http://schemas.openxmlformats.org/officeDocument/2006/relationships/image" Target="../media/image20.jpe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CFF7CE2-ADB5-452F-97BF-A0FBA33F931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FFFFFF"/>
                </a:solidFill>
                <a:latin typeface="Arial Nova Light" panose="020B0304020202020204" pitchFamily="34" charset="0"/>
                <a:cs typeface="Arial" panose="020B0604020202020204" pitchFamily="34" charset="0"/>
              </a:rPr>
              <a:t>Choosing the Right Data Science Services in Azure</a:t>
            </a:r>
          </a:p>
        </p:txBody>
      </p:sp>
      <p:sp>
        <p:nvSpPr>
          <p:cNvPr id="24" name="Subtitle 2">
            <a:extLst>
              <a:ext uri="{FF2B5EF4-FFF2-40B4-BE49-F238E27FC236}">
                <a16:creationId xmlns:a16="http://schemas.microsoft.com/office/drawing/2014/main" id="{81D0FDD8-C0B2-4B2B-8557-F3BEA7D9E83F}"/>
              </a:ext>
            </a:extLst>
          </p:cNvPr>
          <p:cNvSpPr txBox="1">
            <a:spLocks/>
          </p:cNvSpPr>
          <p:nvPr/>
        </p:nvSpPr>
        <p:spPr>
          <a:xfrm>
            <a:off x="1524000" y="4159406"/>
            <a:ext cx="9144000"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rgbClr val="FFFFFF"/>
                </a:solidFill>
                <a:latin typeface="Arial Nova Light" panose="020B0304020202020204" pitchFamily="34" charset="0"/>
                <a:cs typeface="Arial" panose="020B0604020202020204" pitchFamily="34" charset="0"/>
              </a:rPr>
              <a:t>Scale, Automate, and Deploy with Ease</a:t>
            </a:r>
            <a:endParaRPr lang="en-US">
              <a:solidFill>
                <a:srgbClr val="FFFFFF"/>
              </a:solidFill>
              <a:latin typeface="Arial Nova Light" panose="020B0304020202020204" pitchFamily="34" charset="0"/>
              <a:cs typeface="Arial" panose="020B0604020202020204"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Tree>
    <p:extLst>
      <p:ext uri="{BB962C8B-B14F-4D97-AF65-F5344CB8AC3E}">
        <p14:creationId xmlns:p14="http://schemas.microsoft.com/office/powerpoint/2010/main" val="108452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Full" descr="A screenshot of a computer&#10;&#10;Description automatically generated">
            <a:extLst>
              <a:ext uri="{FF2B5EF4-FFF2-40B4-BE49-F238E27FC236}">
                <a16:creationId xmlns:a16="http://schemas.microsoft.com/office/drawing/2014/main" id="{90A5B2CF-ABB4-4E52-A705-F96D4002C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ModelServe">
            <a:extLst>
              <a:ext uri="{FF2B5EF4-FFF2-40B4-BE49-F238E27FC236}">
                <a16:creationId xmlns:a16="http://schemas.microsoft.com/office/drawing/2014/main" id="{897BE454-3CDD-4E98-93B9-FE60686FAE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7" name="Train">
            <a:extLst>
              <a:ext uri="{FF2B5EF4-FFF2-40B4-BE49-F238E27FC236}">
                <a16:creationId xmlns:a16="http://schemas.microsoft.com/office/drawing/2014/main" id="{4FDBEA82-0F03-4AC0-83C5-EA618B8A37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1" name="Prep">
            <a:extLst>
              <a:ext uri="{FF2B5EF4-FFF2-40B4-BE49-F238E27FC236}">
                <a16:creationId xmlns:a16="http://schemas.microsoft.com/office/drawing/2014/main" id="{D1D09621-E079-4396-A84B-8F4E5705E6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Start">
            <a:extLst>
              <a:ext uri="{FF2B5EF4-FFF2-40B4-BE49-F238E27FC236}">
                <a16:creationId xmlns:a16="http://schemas.microsoft.com/office/drawing/2014/main" id="{85A9F449-AB80-4BE3-B478-D4D0612341B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 y="0"/>
            <a:ext cx="12192000"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10</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134178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panose="020B0304020202020204" pitchFamily="34" charset="0"/>
                <a:cs typeface="Arial" panose="020B0604020202020204" pitchFamily="34" charset="0"/>
              </a:rPr>
              <a:t>Machine learning options on Azure</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1018518858"/>
              </p:ext>
            </p:extLst>
          </p:nvPr>
        </p:nvGraphicFramePr>
        <p:xfrm>
          <a:off x="1232965" y="2401036"/>
          <a:ext cx="9705293" cy="3602200"/>
        </p:xfrm>
        <a:graphic>
          <a:graphicData uri="http://schemas.openxmlformats.org/drawingml/2006/table">
            <a:tbl>
              <a:tblPr firstRow="1" bandRow="1">
                <a:tableStyleId>{F5AB1C69-6EDB-4FF4-983F-18BD219EF322}</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u="none" strike="noStrike" cap="all" spc="150">
                          <a:effectLst/>
                          <a:latin typeface="Arial" panose="020B0604020202020204" pitchFamily="34" charset="0"/>
                          <a:cs typeface="Arial" panose="020B0604020202020204" pitchFamily="34" charset="0"/>
                        </a:rPr>
                        <a:t>Product</a:t>
                      </a:r>
                      <a:endParaRPr lang="en-US" sz="1200" b="0" i="0" u="none" strike="noStrike" cap="all" spc="15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it is</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you can do with it</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648780838"/>
                  </a:ext>
                </a:extLst>
              </a:tr>
              <a:tr h="543728">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Azure Machine Learning service</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managed cloud service for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Train, deploy, and manage models in Azure using Python, Azure CLI, and Azure portal.</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564397451"/>
                  </a:ext>
                </a:extLst>
              </a:tr>
              <a:tr h="543728">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Azure Machine Learning Studio</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 drag-and-drop visual interface for Machine Learning.</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Build, experiment, and deploy models using preconfigured algorithms. Ideal for learning about Machine Learning.</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795316576"/>
                  </a:ext>
                </a:extLst>
              </a:tr>
              <a:tr h="696066">
                <a:tc>
                  <a:txBody>
                    <a:bodyPr/>
                    <a:lstStyle/>
                    <a:p>
                      <a:pPr algn="l" fontAlgn="ctr"/>
                      <a:r>
                        <a:rPr lang="en-US" sz="1000" u="none" strike="noStrike" cap="none" spc="0">
                          <a:effectLst/>
                          <a:latin typeface="Arial" panose="020B0604020202020204" pitchFamily="34" charset="0"/>
                          <a:cs typeface="Arial" panose="020B0604020202020204" pitchFamily="34" charset="0"/>
                        </a:rPr>
                        <a:t>Azure Databricks</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Apache Spark–based analytics platform with an integrated notebook interface that seamlessly integrates with Azure Active Directory (Azure AD) and data services.</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Build and deploy models and data workflows with big data.</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140321990"/>
                  </a:ext>
                </a:extLst>
              </a:tr>
              <a:tr h="543728">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Azure Data Science Virtual Machine</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 virtual machine with preinstalled data science tools.</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Develop machine learning solutions in a preconfigured data science environment.</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064260995"/>
                  </a:ext>
                </a:extLst>
              </a:tr>
              <a:tr h="848404">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SQL Server Machine Learning Services</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Integrated with Microsoft SQL Server, this scalable analytics server supports the Python and R language.</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Build and develop models in an on-premises SQL server that scales to match the SQL Server engine. Microsoft Machine Learning Server is also available as a cluster type in Azure HDInsight.</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396509924"/>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800" y="2834640"/>
            <a:ext cx="457200"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3474720"/>
            <a:ext cx="457200"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 y="4069080"/>
            <a:ext cx="457200"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4663440"/>
            <a:ext cx="457200" cy="457200"/>
          </a:xfrm>
          <a:prstGeom prst="rect">
            <a:avLst/>
          </a:prstGeom>
        </p:spPr>
      </p:pic>
      <p:pic>
        <p:nvPicPr>
          <p:cNvPr id="12" name="Picture 11">
            <a:extLst>
              <a:ext uri="{FF2B5EF4-FFF2-40B4-BE49-F238E27FC236}">
                <a16:creationId xmlns:a16="http://schemas.microsoft.com/office/drawing/2014/main" id="{BDA7914B-DB37-476F-822C-B6F114BFE6B7}"/>
              </a:ext>
            </a:extLst>
          </p:cNvPr>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5303520"/>
            <a:ext cx="457200" cy="457200"/>
          </a:xfrm>
          <a:prstGeom prst="rect">
            <a:avLst/>
          </a:prstGeom>
        </p:spPr>
      </p:pic>
      <p:sp>
        <p:nvSpPr>
          <p:cNvPr id="13" name="Slide Number Placeholder 3">
            <a:extLst>
              <a:ext uri="{FF2B5EF4-FFF2-40B4-BE49-F238E27FC236}">
                <a16:creationId xmlns:a16="http://schemas.microsoft.com/office/drawing/2014/main" id="{6EBDDC72-D0D8-4116-9BD9-6AAB78B8EB6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11</a:t>
            </a:fld>
            <a:endParaRPr lang="en-US"/>
          </a:p>
        </p:txBody>
      </p:sp>
    </p:spTree>
    <p:extLst>
      <p:ext uri="{BB962C8B-B14F-4D97-AF65-F5344CB8AC3E}">
        <p14:creationId xmlns:p14="http://schemas.microsoft.com/office/powerpoint/2010/main" val="244491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 – Proof of Concept Model</a:t>
            </a:r>
            <a:endParaRPr lang="en-US" dirty="0" err="1">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1151579679"/>
              </p:ext>
            </p:extLst>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12</a:t>
            </a:fld>
            <a:endParaRPr lang="en-US"/>
          </a:p>
        </p:txBody>
      </p:sp>
      <p:sp>
        <p:nvSpPr>
          <p:cNvPr id="10" name="Rectangle 9">
            <a:extLst>
              <a:ext uri="{FF2B5EF4-FFF2-40B4-BE49-F238E27FC236}">
                <a16:creationId xmlns:a16="http://schemas.microsoft.com/office/drawing/2014/main" id="{C9261120-85F4-4425-A9FD-3E887229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748684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13</a:t>
            </a:fld>
            <a:endParaRPr lang="en-US" sz="1500">
              <a:solidFill>
                <a:srgbClr val="095591"/>
              </a:solidFill>
              <a:latin typeface="Arial" panose="020B0604020202020204" pitchFamily="34" charset="0"/>
              <a:cs typeface="Arial" panose="020B0604020202020204" pitchFamily="34" charset="0"/>
            </a:endParaRPr>
          </a:p>
        </p:txBody>
      </p:sp>
      <p:pic>
        <p:nvPicPr>
          <p:cNvPr id="18" name="Picture 17" descr="ML lifecycle">
            <a:extLst>
              <a:ext uri="{FF2B5EF4-FFF2-40B4-BE49-F238E27FC236}">
                <a16:creationId xmlns:a16="http://schemas.microsoft.com/office/drawing/2014/main" id="{03E5C651-940B-4F8C-A325-D82879E0C03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1488" y="2995448"/>
            <a:ext cx="8909023" cy="2582016"/>
          </a:xfrm>
          <a:prstGeom prst="rect">
            <a:avLst/>
          </a:prstGeom>
          <a:noFill/>
          <a:ln>
            <a:noFill/>
          </a:ln>
          <a:effectLst>
            <a:outerShdw blurRad="63500" sx="102000" sy="102000" algn="ctr" rotWithShape="0">
              <a:prstClr val="black">
                <a:alpha val="40000"/>
              </a:prstClr>
            </a:outerShdw>
          </a:effectLst>
        </p:spPr>
      </p:pic>
      <p:sp>
        <p:nvSpPr>
          <p:cNvPr id="20" name="Title 1">
            <a:extLst>
              <a:ext uri="{FF2B5EF4-FFF2-40B4-BE49-F238E27FC236}">
                <a16:creationId xmlns:a16="http://schemas.microsoft.com/office/drawing/2014/main" id="{8B88EFD8-B34B-48F7-8A42-459CD511B69C}"/>
              </a:ext>
            </a:extLst>
          </p:cNvPr>
          <p:cNvSpPr txBox="1">
            <a:spLocks/>
          </p:cNvSpPr>
          <p:nvPr/>
        </p:nvSpPr>
        <p:spPr>
          <a:xfrm>
            <a:off x="870204" y="606564"/>
            <a:ext cx="10451592" cy="1325563"/>
          </a:xfrm>
          <a:prstGeom prst="rect">
            <a:avLst/>
          </a:prstGeom>
        </p:spPr>
        <p:txBody>
          <a:bodyPr vert="horz" lIns="91440" tIns="45720" rIns="91440" bIns="45720" rtlCol="0" anchor="ctr">
            <a:normAutofit/>
          </a:bodyPr>
          <a:lstStyle>
            <a:lvl1pPr defTabSz="914423">
              <a:lnSpc>
                <a:spcPct val="90000"/>
              </a:lnSpc>
              <a:spcBef>
                <a:spcPct val="0"/>
              </a:spcBef>
              <a:buNone/>
              <a:defRPr sz="4000">
                <a:latin typeface="Arial Nova Light" panose="020B0304020202020204" pitchFamily="34" charset="0"/>
                <a:ea typeface="+mj-ea"/>
                <a:cs typeface="Arial" panose="020B0604020202020204" pitchFamily="34" charset="0"/>
              </a:defRPr>
            </a:lvl1pPr>
          </a:lstStyle>
          <a:p>
            <a:r>
              <a:rPr lang="en-US" dirty="0"/>
              <a:t>Productionizing ML Models</a:t>
            </a:r>
          </a:p>
        </p:txBody>
      </p:sp>
      <p:sp>
        <p:nvSpPr>
          <p:cNvPr id="8" name="Rectangle 8">
            <a:extLst>
              <a:ext uri="{FF2B5EF4-FFF2-40B4-BE49-F238E27FC236}">
                <a16:creationId xmlns:a16="http://schemas.microsoft.com/office/drawing/2014/main" id="{C408A50B-13B1-4378-93A9-BBB040588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2040975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idden Tech Debt">
            <a:extLst>
              <a:ext uri="{FF2B5EF4-FFF2-40B4-BE49-F238E27FC236}">
                <a16:creationId xmlns:a16="http://schemas.microsoft.com/office/drawing/2014/main" id="{27FE5EDC-DB7F-4455-AFE5-2EE50E495C33}"/>
              </a:ext>
            </a:extLst>
          </p:cNvPr>
          <p:cNvPicPr>
            <a:picLocks noChangeAspect="1"/>
          </p:cNvPicPr>
          <p:nvPr/>
        </p:nvPicPr>
        <p:blipFill>
          <a:blip r:embed="rId3"/>
          <a:stretch>
            <a:fillRect/>
          </a:stretch>
        </p:blipFill>
        <p:spPr>
          <a:xfrm>
            <a:off x="455469" y="1554480"/>
            <a:ext cx="10866327" cy="4572000"/>
          </a:xfrm>
          <a:prstGeom prst="rect">
            <a:avLst/>
          </a:prstGeom>
        </p:spPr>
      </p:pic>
      <p:cxnSp>
        <p:nvCxnSpPr>
          <p:cNvPr id="7" name="PoC Arrow">
            <a:extLst>
              <a:ext uri="{FF2B5EF4-FFF2-40B4-BE49-F238E27FC236}">
                <a16:creationId xmlns:a16="http://schemas.microsoft.com/office/drawing/2014/main" id="{C6D5A861-2D7D-43D3-A364-20DE6C4A2205}"/>
              </a:ext>
            </a:extLst>
          </p:cNvPr>
          <p:cNvCxnSpPr>
            <a:cxnSpLocks/>
          </p:cNvCxnSpPr>
          <p:nvPr/>
        </p:nvCxnSpPr>
        <p:spPr>
          <a:xfrm flipH="1">
            <a:off x="5799015" y="2790092"/>
            <a:ext cx="2665047" cy="10550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ML Code">
            <a:extLst>
              <a:ext uri="{FF2B5EF4-FFF2-40B4-BE49-F238E27FC236}">
                <a16:creationId xmlns:a16="http://schemas.microsoft.com/office/drawing/2014/main" id="{9AB9D825-E7AF-4E27-8468-B704E10AC9DF}"/>
              </a:ext>
            </a:extLst>
          </p:cNvPr>
          <p:cNvSpPr/>
          <p:nvPr/>
        </p:nvSpPr>
        <p:spPr>
          <a:xfrm>
            <a:off x="4822092" y="3946770"/>
            <a:ext cx="781539" cy="4064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4000" dirty="0">
                <a:latin typeface="Arial Nova Light" panose="020B0304020202020204" pitchFamily="34" charset="0"/>
                <a:cs typeface="Arial" panose="020B0604020202020204" pitchFamily="34" charset="0"/>
              </a:rPr>
              <a:t>Productionizing ML Models – </a:t>
            </a:r>
            <a:r>
              <a:rPr lang="en-US" dirty="0">
                <a:latin typeface="Arial Nova Light" panose="020B0304020202020204" pitchFamily="34" charset="0"/>
                <a:cs typeface="Arial" panose="020B0604020202020204" pitchFamily="34" charset="0"/>
              </a:rPr>
              <a:t>Key Challenges</a:t>
            </a:r>
          </a:p>
        </p:txBody>
      </p:sp>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14</a:t>
            </a:fld>
            <a:endParaRPr lang="en-US" sz="1500">
              <a:solidFill>
                <a:srgbClr val="09559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EB5BFA-4B3C-421C-B85E-EDA20F76DFD0}"/>
              </a:ext>
            </a:extLst>
          </p:cNvPr>
          <p:cNvSpPr txBox="1"/>
          <p:nvPr/>
        </p:nvSpPr>
        <p:spPr>
          <a:xfrm>
            <a:off x="999259" y="6448425"/>
            <a:ext cx="4861560" cy="230832"/>
          </a:xfrm>
          <a:prstGeom prst="rect">
            <a:avLst/>
          </a:prstGeom>
          <a:noFill/>
        </p:spPr>
        <p:txBody>
          <a:bodyPr wrap="square" rtlCol="0" anchor="t">
            <a:spAutoFit/>
          </a:bodyPr>
          <a:lstStyle/>
          <a:p>
            <a:r>
              <a:rPr lang="en-US" sz="900" dirty="0">
                <a:latin typeface="Arial Nova"/>
              </a:rPr>
              <a:t>Source</a:t>
            </a:r>
            <a:r>
              <a:rPr lang="en-US" sz="900" i="1" dirty="0">
                <a:latin typeface="Arial Nova"/>
              </a:rPr>
              <a:t>: Hidden Technical Debt in Machine Learning Systems</a:t>
            </a:r>
            <a:endParaRPr lang="en-US" sz="900" b="1" dirty="0">
              <a:latin typeface="Arial Nova"/>
            </a:endParaRPr>
          </a:p>
        </p:txBody>
      </p:sp>
    </p:spTree>
    <p:extLst>
      <p:ext uri="{BB962C8B-B14F-4D97-AF65-F5344CB8AC3E}">
        <p14:creationId xmlns:p14="http://schemas.microsoft.com/office/powerpoint/2010/main" val="92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4000" dirty="0">
                <a:latin typeface="Arial Nova Light" panose="020B0304020202020204" pitchFamily="34" charset="0"/>
                <a:cs typeface="Arial" panose="020B0604020202020204" pitchFamily="34" charset="0"/>
              </a:rPr>
              <a:t>Productionizing ML Models – </a:t>
            </a:r>
            <a:r>
              <a:rPr lang="en-US" dirty="0">
                <a:latin typeface="Arial Nova Light" panose="020B0304020202020204" pitchFamily="34" charset="0"/>
                <a:cs typeface="Arial" panose="020B0604020202020204" pitchFamily="34" charset="0"/>
              </a:rPr>
              <a:t>Key Challenges</a:t>
            </a:r>
          </a:p>
        </p:txBody>
      </p:sp>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15</a:t>
            </a:fld>
            <a:endParaRPr lang="en-US" sz="1500">
              <a:solidFill>
                <a:srgbClr val="095591"/>
              </a:solidFill>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A85F5FC2-DCFC-42D3-B242-3B5509BDEC4F}"/>
              </a:ext>
            </a:extLst>
          </p:cNvPr>
          <p:cNvSpPr>
            <a:spLocks noGrp="1"/>
          </p:cNvSpPr>
          <p:nvPr>
            <p:ph idx="1"/>
          </p:nvPr>
        </p:nvSpPr>
        <p:spPr>
          <a:xfrm>
            <a:off x="838200" y="2236164"/>
            <a:ext cx="10515600" cy="3940799"/>
          </a:xfrm>
        </p:spPr>
        <p:txBody>
          <a:bodyPr>
            <a:normAutofit fontScale="85000" lnSpcReduction="20000"/>
          </a:bodyPr>
          <a:lstStyle/>
          <a:p>
            <a:pPr lvl="0"/>
            <a:r>
              <a:rPr lang="en-US" dirty="0">
                <a:latin typeface="Arial" panose="020B0604020202020204" pitchFamily="34" charset="0"/>
                <a:cs typeface="Arial" panose="020B0604020202020204" pitchFamily="34" charset="0"/>
              </a:rPr>
              <a:t>Model reproducibility &amp; versioning</a:t>
            </a:r>
          </a:p>
          <a:p>
            <a:pPr lvl="1"/>
            <a:r>
              <a:rPr lang="en-US" dirty="0">
                <a:latin typeface="Arial" panose="020B0604020202020204" pitchFamily="34" charset="0"/>
                <a:cs typeface="Arial" panose="020B0604020202020204" pitchFamily="34" charset="0"/>
              </a:rPr>
              <a:t>Track, snapshot &amp; manage assets used to create the model</a:t>
            </a:r>
          </a:p>
          <a:p>
            <a:pPr lvl="0"/>
            <a:r>
              <a:rPr lang="en-US" dirty="0">
                <a:latin typeface="Arial" panose="020B0604020202020204" pitchFamily="34" charset="0"/>
                <a:cs typeface="Arial" panose="020B0604020202020204" pitchFamily="34" charset="0"/>
              </a:rPr>
              <a:t>Enable collaboration and sharing of ML pipelines</a:t>
            </a:r>
          </a:p>
          <a:p>
            <a:pPr lvl="1"/>
            <a:r>
              <a:rPr lang="en-US" dirty="0">
                <a:latin typeface="Arial" panose="020B0604020202020204" pitchFamily="34" charset="0"/>
                <a:cs typeface="Arial" panose="020B0604020202020204" pitchFamily="34" charset="0"/>
              </a:rPr>
              <a:t>Model auditability &amp; </a:t>
            </a:r>
            <a:r>
              <a:rPr lang="en-US" dirty="0" err="1">
                <a:latin typeface="Arial" panose="020B0604020202020204" pitchFamily="34" charset="0"/>
                <a:cs typeface="Arial" panose="020B0604020202020204" pitchFamily="34" charset="0"/>
              </a:rPr>
              <a:t>explainability</a:t>
            </a:r>
            <a:endParaRPr lang="en-US" dirty="0">
              <a:latin typeface="Arial" panose="020B0604020202020204" pitchFamily="34" charset="0"/>
              <a:cs typeface="Arial" panose="020B0604020202020204" pitchFamily="34" charset="0"/>
            </a:endParaRPr>
          </a:p>
          <a:p>
            <a:pPr lvl="0"/>
            <a:r>
              <a:rPr lang="en-US" dirty="0">
                <a:latin typeface="Arial" panose="020B0604020202020204" pitchFamily="34" charset="0"/>
                <a:cs typeface="Arial" panose="020B0604020202020204" pitchFamily="34" charset="0"/>
              </a:rPr>
              <a:t>Maintain asset integrity &amp; persist access control logs</a:t>
            </a:r>
          </a:p>
          <a:p>
            <a:pPr lvl="1"/>
            <a:r>
              <a:rPr lang="en-US" dirty="0">
                <a:latin typeface="Arial" panose="020B0604020202020204" pitchFamily="34" charset="0"/>
                <a:cs typeface="Arial" panose="020B0604020202020204" pitchFamily="34" charset="0"/>
              </a:rPr>
              <a:t>Certify model behavior meets regulatory &amp; adversarial standards</a:t>
            </a:r>
          </a:p>
          <a:p>
            <a:pPr lvl="0"/>
            <a:r>
              <a:rPr lang="en-US" dirty="0">
                <a:latin typeface="Arial" panose="020B0604020202020204" pitchFamily="34" charset="0"/>
                <a:cs typeface="Arial" panose="020B0604020202020204" pitchFamily="34" charset="0"/>
              </a:rPr>
              <a:t>Model packaging &amp; validation</a:t>
            </a:r>
          </a:p>
          <a:p>
            <a:pPr lvl="1"/>
            <a:r>
              <a:rPr lang="en-US" dirty="0">
                <a:latin typeface="Arial" panose="020B0604020202020204" pitchFamily="34" charset="0"/>
                <a:cs typeface="Arial" panose="020B0604020202020204" pitchFamily="34" charset="0"/>
              </a:rPr>
              <a:t>Support model portability across a variety of platforms</a:t>
            </a:r>
          </a:p>
          <a:p>
            <a:pPr lvl="0"/>
            <a:r>
              <a:rPr lang="en-US" dirty="0">
                <a:latin typeface="Arial" panose="020B0604020202020204" pitchFamily="34" charset="0"/>
                <a:cs typeface="Arial" panose="020B0604020202020204" pitchFamily="34" charset="0"/>
              </a:rPr>
              <a:t>Certify model performance meets functional and latency requirements</a:t>
            </a:r>
          </a:p>
          <a:p>
            <a:pPr lvl="1"/>
            <a:r>
              <a:rPr lang="en-US" dirty="0">
                <a:latin typeface="Arial" panose="020B0604020202020204" pitchFamily="34" charset="0"/>
                <a:cs typeface="Arial" panose="020B0604020202020204" pitchFamily="34" charset="0"/>
              </a:rPr>
              <a:t>Model deployment &amp; monitoring</a:t>
            </a:r>
          </a:p>
          <a:p>
            <a:pPr lvl="0"/>
            <a:r>
              <a:rPr lang="en-US" dirty="0">
                <a:latin typeface="Arial" panose="020B0604020202020204" pitchFamily="34" charset="0"/>
                <a:cs typeface="Arial" panose="020B0604020202020204" pitchFamily="34" charset="0"/>
              </a:rPr>
              <a:t>Release models with confidence</a:t>
            </a:r>
          </a:p>
          <a:p>
            <a:pPr lvl="1"/>
            <a:r>
              <a:rPr lang="en-US" dirty="0">
                <a:latin typeface="Arial" panose="020B0604020202020204" pitchFamily="34" charset="0"/>
                <a:cs typeface="Arial" panose="020B0604020202020204" pitchFamily="34" charset="0"/>
              </a:rPr>
              <a:t>Monitor &amp; know when to retrain by analyzing signals such as concept or data drift</a:t>
            </a:r>
          </a:p>
        </p:txBody>
      </p:sp>
    </p:spTree>
    <p:extLst>
      <p:ext uri="{BB962C8B-B14F-4D97-AF65-F5344CB8AC3E}">
        <p14:creationId xmlns:p14="http://schemas.microsoft.com/office/powerpoint/2010/main" val="155099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 – Production Model</a:t>
            </a:r>
            <a:endParaRPr lang="en-US" dirty="0">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2806816327"/>
              </p:ext>
            </p:extLst>
          </p:nvPr>
        </p:nvGraphicFramePr>
        <p:xfrm>
          <a:off x="868680" y="2148840"/>
          <a:ext cx="10424160"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25" name="Rectangle 8">
            <a:extLst>
              <a:ext uri="{FF2B5EF4-FFF2-40B4-BE49-F238E27FC236}">
                <a16:creationId xmlns:a16="http://schemas.microsoft.com/office/drawing/2014/main" id="{F7259D3B-0622-4FAD-A2EB-E959A76B3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16</a:t>
            </a:fld>
            <a:endParaRPr lang="en-US"/>
          </a:p>
        </p:txBody>
      </p:sp>
    </p:spTree>
    <p:extLst>
      <p:ext uri="{BB962C8B-B14F-4D97-AF65-F5344CB8AC3E}">
        <p14:creationId xmlns:p14="http://schemas.microsoft.com/office/powerpoint/2010/main" val="45444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Full" descr="A screenshot of a computer&#10;&#10;Description automatically generated">
            <a:extLst>
              <a:ext uri="{FF2B5EF4-FFF2-40B4-BE49-F238E27FC236}">
                <a16:creationId xmlns:a16="http://schemas.microsoft.com/office/drawing/2014/main" id="{95718E04-1B0E-4D40-AC1A-FD6B167FA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17</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96716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dirty="0">
                <a:latin typeface="Arial" panose="020B0604020202020204" pitchFamily="34" charset="0"/>
                <a:cs typeface="Arial" panose="020B0604020202020204" pitchFamily="34" charset="0"/>
              </a:rPr>
              <a:t>Supports data science pipeline integration</a:t>
            </a:r>
          </a:p>
          <a:p>
            <a:r>
              <a:rPr lang="en-US" dirty="0">
                <a:latin typeface="Arial" panose="020B0604020202020204" pitchFamily="34" charset="0"/>
                <a:cs typeface="Arial" panose="020B0604020202020204" pitchFamily="34" charset="0"/>
              </a:rPr>
              <a:t>Allows for scaling up and automation</a:t>
            </a:r>
          </a:p>
          <a:p>
            <a:r>
              <a:rPr lang="en-US" dirty="0">
                <a:latin typeface="Arial" panose="020B0604020202020204" pitchFamily="34" charset="0"/>
                <a:cs typeface="Arial" panose="020B0604020202020204" pitchFamily="34" charset="0"/>
              </a:rPr>
              <a:t>Allows for easily containerization and automation</a:t>
            </a: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1007530837"/>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18</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6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19</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CCD202AE-2AAD-4C57-941E-27B4DD4CC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6839" y="2743202"/>
            <a:ext cx="8078327" cy="2848373"/>
          </a:xfrm>
          <a:prstGeom prst="rect">
            <a:avLst/>
          </a:prstGeom>
          <a:ln>
            <a:noFill/>
          </a:ln>
          <a:effectLst>
            <a:outerShdw blurRad="292100" dist="139700" dir="2700000" algn="tl" rotWithShape="0">
              <a:srgbClr val="333333">
                <a:alpha val="65000"/>
              </a:srgbClr>
            </a:outerShdw>
          </a:effectLst>
        </p:spPr>
      </p:pic>
      <p:graphicFrame>
        <p:nvGraphicFramePr>
          <p:cNvPr id="10" name="Content Placeholder 2">
            <a:extLst>
              <a:ext uri="{FF2B5EF4-FFF2-40B4-BE49-F238E27FC236}">
                <a16:creationId xmlns:a16="http://schemas.microsoft.com/office/drawing/2014/main" id="{45A6D189-3E18-42D8-8333-A5F6C111842B}"/>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3271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C0D0B254-4436-45E6-AB60-F68F250D6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Calibri" panose="020F0502020204030204"/>
            </a:endParaRPr>
          </a:p>
        </p:txBody>
      </p:sp>
      <p:pic>
        <p:nvPicPr>
          <p:cNvPr id="3" name="Picture Placeholder 2" descr="A group of people posing for the camera&#10;&#10;Description automatically generated">
            <a:extLst>
              <a:ext uri="{FF2B5EF4-FFF2-40B4-BE49-F238E27FC236}">
                <a16:creationId xmlns:a16="http://schemas.microsoft.com/office/drawing/2014/main" id="{73C0087E-2DB8-49FE-B135-37DB51446E5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13" name="Picture 12" descr="A picture containing drawing&#10;&#10;Description automatically generated">
            <a:extLst>
              <a:ext uri="{FF2B5EF4-FFF2-40B4-BE49-F238E27FC236}">
                <a16:creationId xmlns:a16="http://schemas.microsoft.com/office/drawing/2014/main" id="{B40BC6D8-FF5E-49A2-88B9-A5E99573F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20" name="Title 1">
            <a:extLst>
              <a:ext uri="{FF2B5EF4-FFF2-40B4-BE49-F238E27FC236}">
                <a16:creationId xmlns:a16="http://schemas.microsoft.com/office/drawing/2014/main" id="{B2D2173A-065E-42E8-B3B3-F188F91FCCBB}"/>
              </a:ext>
            </a:extLst>
          </p:cNvPr>
          <p:cNvSpPr txBox="1">
            <a:spLocks/>
          </p:cNvSpPr>
          <p:nvPr/>
        </p:nvSpPr>
        <p:spPr>
          <a:xfrm>
            <a:off x="655320" y="365125"/>
            <a:ext cx="9013052" cy="16233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4000">
                <a:latin typeface="Arial Nova Light" panose="020B0304020202020204" pitchFamily="34" charset="0"/>
                <a:cs typeface="Arial" panose="020B0604020202020204" pitchFamily="34" charset="0"/>
              </a:rPr>
              <a:t>Tony McGovern</a:t>
            </a:r>
          </a:p>
        </p:txBody>
      </p:sp>
      <p:sp>
        <p:nvSpPr>
          <p:cNvPr id="21" name="Content Placeholder 2">
            <a:extLst>
              <a:ext uri="{FF2B5EF4-FFF2-40B4-BE49-F238E27FC236}">
                <a16:creationId xmlns:a16="http://schemas.microsoft.com/office/drawing/2014/main" id="{1494BE43-4A21-45BD-9A2E-0D8699D4F1CF}"/>
              </a:ext>
            </a:extLst>
          </p:cNvPr>
          <p:cNvSpPr txBox="1">
            <a:spLocks/>
          </p:cNvSpPr>
          <p:nvPr/>
        </p:nvSpPr>
        <p:spPr>
          <a:xfrm>
            <a:off x="655320" y="2644518"/>
            <a:ext cx="9013052" cy="33272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Arial Nova Light" panose="020B0304020202020204" pitchFamily="34" charset="0"/>
              </a:rPr>
              <a:t>Hacker. Artist. Storyteller. Data lover.</a:t>
            </a:r>
          </a:p>
          <a:p>
            <a:pPr lvl="1"/>
            <a:r>
              <a:rPr lang="en-US" sz="1800" dirty="0">
                <a:latin typeface="Arial Nova Light" panose="020B0304020202020204" pitchFamily="34" charset="0"/>
              </a:rPr>
              <a:t>Founder &amp; Data Scientist</a:t>
            </a:r>
          </a:p>
          <a:p>
            <a:pPr lvl="1"/>
            <a:r>
              <a:rPr lang="en-US" sz="1800" dirty="0">
                <a:latin typeface="Arial Nova Light" panose="020B0304020202020204" pitchFamily="34" charset="0"/>
              </a:rPr>
              <a:t>emdata.ai</a:t>
            </a:r>
          </a:p>
          <a:p>
            <a:pPr lvl="1"/>
            <a:r>
              <a:rPr lang="en-US" sz="1800" dirty="0">
                <a:latin typeface="Arial Nova Light" panose="020B0304020202020204" pitchFamily="34" charset="0"/>
              </a:rPr>
              <a:t>@</a:t>
            </a:r>
            <a:r>
              <a:rPr lang="en-US" sz="1800" dirty="0" err="1">
                <a:latin typeface="Arial Nova Light" panose="020B0304020202020204" pitchFamily="34" charset="0"/>
              </a:rPr>
              <a:t>tonmcg</a:t>
            </a:r>
            <a:endParaRPr lang="en-US" sz="1800" dirty="0">
              <a:latin typeface="Arial Nova Light" panose="020B0304020202020204" pitchFamily="34" charset="0"/>
            </a:endParaRPr>
          </a:p>
        </p:txBody>
      </p:sp>
      <p:sp>
        <p:nvSpPr>
          <p:cNvPr id="8" name="Slide Number Placeholder 3">
            <a:extLst>
              <a:ext uri="{FF2B5EF4-FFF2-40B4-BE49-F238E27FC236}">
                <a16:creationId xmlns:a16="http://schemas.microsoft.com/office/drawing/2014/main" id="{104654FE-DAD0-49C1-B605-41D7CCF27F22}"/>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2</a:t>
            </a:fld>
            <a:endParaRPr lang="en-US"/>
          </a:p>
        </p:txBody>
      </p:sp>
      <p:pic>
        <p:nvPicPr>
          <p:cNvPr id="5" name="Picture 4" descr="A picture containing building&#10;&#10;Description automatically generated">
            <a:hlinkClick r:id="rId5"/>
            <a:extLst>
              <a:ext uri="{FF2B5EF4-FFF2-40B4-BE49-F238E27FC236}">
                <a16:creationId xmlns:a16="http://schemas.microsoft.com/office/drawing/2014/main" id="{7349F135-33AF-4B0E-842D-FFA5446017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8489" y="4026213"/>
            <a:ext cx="457200" cy="457200"/>
          </a:xfrm>
          <a:prstGeom prst="rect">
            <a:avLst/>
          </a:prstGeom>
        </p:spPr>
      </p:pic>
      <p:pic>
        <p:nvPicPr>
          <p:cNvPr id="7" name="Picture 6" descr="A close up of a logo&#10;&#10;Description automatically generated">
            <a:hlinkClick r:id="rId7"/>
            <a:extLst>
              <a:ext uri="{FF2B5EF4-FFF2-40B4-BE49-F238E27FC236}">
                <a16:creationId xmlns:a16="http://schemas.microsoft.com/office/drawing/2014/main" id="{37707A28-A9D9-4618-8F3D-D5674CD2F5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6985" y="4026213"/>
            <a:ext cx="457200" cy="457200"/>
          </a:xfrm>
          <a:prstGeom prst="rect">
            <a:avLst/>
          </a:prstGeom>
        </p:spPr>
      </p:pic>
      <p:pic>
        <p:nvPicPr>
          <p:cNvPr id="12" name="Picture 11" descr="A close up of a logo&#10;&#10;Description automatically generated">
            <a:hlinkClick r:id="rId9"/>
            <a:extLst>
              <a:ext uri="{FF2B5EF4-FFF2-40B4-BE49-F238E27FC236}">
                <a16:creationId xmlns:a16="http://schemas.microsoft.com/office/drawing/2014/main" id="{94C7E3E8-3295-4982-A465-6700691BB9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2737" y="4026213"/>
            <a:ext cx="457200" cy="457200"/>
          </a:xfrm>
          <a:prstGeom prst="rect">
            <a:avLst/>
          </a:prstGeom>
        </p:spPr>
      </p:pic>
    </p:spTree>
    <p:extLst>
      <p:ext uri="{BB962C8B-B14F-4D97-AF65-F5344CB8AC3E}">
        <p14:creationId xmlns:p14="http://schemas.microsoft.com/office/powerpoint/2010/main" val="3054945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4 - Prep, Preprocess">
            <a:extLst>
              <a:ext uri="{FF2B5EF4-FFF2-40B4-BE49-F238E27FC236}">
                <a16:creationId xmlns:a16="http://schemas.microsoft.com/office/drawing/2014/main" id="{51832B5D-FD03-46E7-A32E-FE67A6C35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20</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37586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5CA0FF42-DC89-41CD-B7A2-BD36121B8C4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21</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623F6E22-47AB-4A8E-92FB-A7B183AF70CF}"/>
              </a:ext>
            </a:extLst>
          </p:cNvPr>
          <p:cNvGraphicFramePr>
            <a:graphicFrameLocks/>
          </p:cNvGraphicFramePr>
          <p:nvPr>
            <p:extLst>
              <p:ext uri="{D42A27DB-BD31-4B8C-83A1-F6EECF244321}">
                <p14:modId xmlns:p14="http://schemas.microsoft.com/office/powerpoint/2010/main" val="3286068003"/>
              </p:ext>
            </p:extLst>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BBECF52B-BCEC-4A33-B49A-39E1DAFA07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4200" y="2935573"/>
            <a:ext cx="5943600" cy="2982944"/>
          </a:xfrm>
          <a:prstGeom prst="rect">
            <a:avLst/>
          </a:prstGeom>
        </p:spPr>
      </p:pic>
    </p:spTree>
    <p:extLst>
      <p:ext uri="{BB962C8B-B14F-4D97-AF65-F5344CB8AC3E}">
        <p14:creationId xmlns:p14="http://schemas.microsoft.com/office/powerpoint/2010/main" val="2603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06 - Train, Prototype">
            <a:extLst>
              <a:ext uri="{FF2B5EF4-FFF2-40B4-BE49-F238E27FC236}">
                <a16:creationId xmlns:a16="http://schemas.microsoft.com/office/drawing/2014/main" id="{060F844C-4E2A-4C33-9757-C5E45A4FB4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22</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276016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5CA0FF42-DC89-41CD-B7A2-BD36121B8C4D}"/>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23</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9" name="Content Placeholder 2">
            <a:extLst>
              <a:ext uri="{FF2B5EF4-FFF2-40B4-BE49-F238E27FC236}">
                <a16:creationId xmlns:a16="http://schemas.microsoft.com/office/drawing/2014/main" id="{623F6E22-47AB-4A8E-92FB-A7B183AF70CF}"/>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descr="A screenshot of a cell phone&#10;&#10;Description automatically generated">
            <a:extLst>
              <a:ext uri="{FF2B5EF4-FFF2-40B4-BE49-F238E27FC236}">
                <a16:creationId xmlns:a16="http://schemas.microsoft.com/office/drawing/2014/main" id="{92FE36F8-4CBB-4A3F-BECA-70B55AB4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4200" y="2607977"/>
            <a:ext cx="5943600" cy="3792823"/>
          </a:xfrm>
          <a:prstGeom prst="rect">
            <a:avLst/>
          </a:prstGeom>
        </p:spPr>
      </p:pic>
    </p:spTree>
    <p:extLst>
      <p:ext uri="{BB962C8B-B14F-4D97-AF65-F5344CB8AC3E}">
        <p14:creationId xmlns:p14="http://schemas.microsoft.com/office/powerpoint/2010/main" val="349249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24</a:t>
            </a:fld>
            <a:endParaRPr lang="en-US" sz="1500">
              <a:solidFill>
                <a:srgbClr val="095591"/>
              </a:solidFill>
              <a:latin typeface="Arial" panose="020B0604020202020204" pitchFamily="34" charset="0"/>
              <a:cs typeface="Arial" panose="020B0604020202020204" pitchFamily="34" charset="0"/>
            </a:endParaRPr>
          </a:p>
        </p:txBody>
      </p:sp>
      <p:pic>
        <p:nvPicPr>
          <p:cNvPr id="8" name="Picture 7" descr="Tutorial: Predict automobile price with the designer - Azure ...">
            <a:extLst>
              <a:ext uri="{FF2B5EF4-FFF2-40B4-BE49-F238E27FC236}">
                <a16:creationId xmlns:a16="http://schemas.microsoft.com/office/drawing/2014/main" id="{91AB7F4F-3EDE-40A3-AE29-65F9F2CE5FA8}"/>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743200"/>
            <a:ext cx="5486400" cy="3200400"/>
          </a:xfrm>
          <a:prstGeom prst="rect">
            <a:avLst/>
          </a:prstGeom>
          <a:noFill/>
          <a:ln>
            <a:noFill/>
          </a:ln>
        </p:spPr>
      </p:pic>
    </p:spTree>
    <p:extLst>
      <p:ext uri="{BB962C8B-B14F-4D97-AF65-F5344CB8AC3E}">
        <p14:creationId xmlns:p14="http://schemas.microsoft.com/office/powerpoint/2010/main" val="43323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25</a:t>
            </a:fld>
            <a:endParaRPr lang="en-US" sz="1500">
              <a:solidFill>
                <a:srgbClr val="095591"/>
              </a:solidFill>
              <a:latin typeface="Arial" panose="020B0604020202020204" pitchFamily="34" charset="0"/>
              <a:cs typeface="Arial" panose="020B0604020202020204" pitchFamily="34" charset="0"/>
            </a:endParaRPr>
          </a:p>
        </p:txBody>
      </p:sp>
      <p:pic>
        <p:nvPicPr>
          <p:cNvPr id="10" name="Picture 9" descr="What is Azure Machine Learning | Microsoft Docs">
            <a:extLst>
              <a:ext uri="{FF2B5EF4-FFF2-40B4-BE49-F238E27FC236}">
                <a16:creationId xmlns:a16="http://schemas.microsoft.com/office/drawing/2014/main" id="{E2FFAD5D-FA83-4C18-B211-4051ED4A0546}"/>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743200"/>
            <a:ext cx="5486400" cy="3200400"/>
          </a:xfrm>
          <a:prstGeom prst="rect">
            <a:avLst/>
          </a:prstGeom>
          <a:noFill/>
          <a:ln>
            <a:noFill/>
          </a:ln>
        </p:spPr>
      </p:pic>
    </p:spTree>
    <p:extLst>
      <p:ext uri="{BB962C8B-B14F-4D97-AF65-F5344CB8AC3E}">
        <p14:creationId xmlns:p14="http://schemas.microsoft.com/office/powerpoint/2010/main" val="102094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B2196D6A-AF0F-4A08-9886-945523D7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graphicFrame>
        <p:nvGraphicFramePr>
          <p:cNvPr id="6" name="Content Placeholder 2">
            <a:extLst>
              <a:ext uri="{FF2B5EF4-FFF2-40B4-BE49-F238E27FC236}">
                <a16:creationId xmlns:a16="http://schemas.microsoft.com/office/drawing/2014/main" id="{AEA4583B-0047-4203-88A3-354D5CD7A651}"/>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lide Number Placeholder 3">
            <a:extLst>
              <a:ext uri="{FF2B5EF4-FFF2-40B4-BE49-F238E27FC236}">
                <a16:creationId xmlns:a16="http://schemas.microsoft.com/office/drawing/2014/main" id="{C541F68A-DB61-4AF0-852A-8659EE71B34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26</a:t>
            </a:fld>
            <a:endParaRPr lang="en-US" sz="1500">
              <a:solidFill>
                <a:srgbClr val="095591"/>
              </a:solidFill>
              <a:latin typeface="Arial" panose="020B0604020202020204" pitchFamily="34" charset="0"/>
              <a:cs typeface="Arial" panose="020B0604020202020204" pitchFamily="34" charset="0"/>
            </a:endParaRPr>
          </a:p>
        </p:txBody>
      </p:sp>
      <p:pic>
        <p:nvPicPr>
          <p:cNvPr id="8" name="Picture 7" descr="Run iteration detail">
            <a:extLst>
              <a:ext uri="{FF2B5EF4-FFF2-40B4-BE49-F238E27FC236}">
                <a16:creationId xmlns:a16="http://schemas.microsoft.com/office/drawing/2014/main" id="{FA7611A0-1945-41D5-BE87-9AF29142148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743200"/>
            <a:ext cx="5486400" cy="3200400"/>
          </a:xfrm>
          <a:prstGeom prst="rect">
            <a:avLst/>
          </a:prstGeom>
          <a:noFill/>
          <a:ln>
            <a:noFill/>
          </a:ln>
        </p:spPr>
      </p:pic>
    </p:spTree>
    <p:extLst>
      <p:ext uri="{BB962C8B-B14F-4D97-AF65-F5344CB8AC3E}">
        <p14:creationId xmlns:p14="http://schemas.microsoft.com/office/powerpoint/2010/main" val="230739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11 - ModelServe, Evaluate Model">
            <a:extLst>
              <a:ext uri="{FF2B5EF4-FFF2-40B4-BE49-F238E27FC236}">
                <a16:creationId xmlns:a16="http://schemas.microsoft.com/office/drawing/2014/main" id="{61A0FAB1-1980-4C32-99ED-D78C33A499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9" name="10 - ModelServe, Serve Model">
            <a:extLst>
              <a:ext uri="{FF2B5EF4-FFF2-40B4-BE49-F238E27FC236}">
                <a16:creationId xmlns:a16="http://schemas.microsoft.com/office/drawing/2014/main" id="{F6E709E9-5CEA-40D3-B57B-DC16AFF04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5" name="09 - ModelServe, Productionize Model">
            <a:extLst>
              <a:ext uri="{FF2B5EF4-FFF2-40B4-BE49-F238E27FC236}">
                <a16:creationId xmlns:a16="http://schemas.microsoft.com/office/drawing/2014/main" id="{F97FB10D-6CC3-421B-8F31-5B67390A39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4" name="08 - ModelServe, Build Infrastructure">
            <a:extLst>
              <a:ext uri="{FF2B5EF4-FFF2-40B4-BE49-F238E27FC236}">
                <a16:creationId xmlns:a16="http://schemas.microsoft.com/office/drawing/2014/main" id="{90B16132-C0F7-4B22-A4F7-27B0A01BE91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27</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100117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7C6F7653-CBF4-40A3-8E02-C229C675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B8FD29F2-6D60-4984-927C-A121FA48FBE3}"/>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28</a:t>
            </a:fld>
            <a:endParaRPr lang="en-US" sz="1500">
              <a:solidFill>
                <a:srgbClr val="095591"/>
              </a:solidFill>
              <a:latin typeface="Arial" panose="020B0604020202020204" pitchFamily="34" charset="0"/>
              <a:cs typeface="Arial" panose="020B0604020202020204" pitchFamily="34" charset="0"/>
            </a:endParaRPr>
          </a:p>
        </p:txBody>
      </p:sp>
      <p:graphicFrame>
        <p:nvGraphicFramePr>
          <p:cNvPr id="10" name="Content Placeholder 2">
            <a:extLst>
              <a:ext uri="{FF2B5EF4-FFF2-40B4-BE49-F238E27FC236}">
                <a16:creationId xmlns:a16="http://schemas.microsoft.com/office/drawing/2014/main" id="{45A6D189-3E18-42D8-8333-A5F6C111842B}"/>
              </a:ext>
            </a:extLst>
          </p:cNvPr>
          <p:cNvGraphicFramePr>
            <a:graphicFrameLocks/>
          </p:cNvGraphicFramePr>
          <p:nvPr/>
        </p:nvGraphicFramePr>
        <p:xfrm>
          <a:off x="1005841" y="2"/>
          <a:ext cx="10190249" cy="29355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Analyze and monitor for data drift on datasets (preview) - Azure ...">
            <a:extLst>
              <a:ext uri="{FF2B5EF4-FFF2-40B4-BE49-F238E27FC236}">
                <a16:creationId xmlns:a16="http://schemas.microsoft.com/office/drawing/2014/main" id="{4E1AC03A-1B0F-431A-8FC3-922FE1637BF9}"/>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895600" y="2560320"/>
            <a:ext cx="6400800" cy="4114800"/>
          </a:xfrm>
          <a:prstGeom prst="rect">
            <a:avLst/>
          </a:prstGeom>
          <a:noFill/>
          <a:ln>
            <a:noFill/>
          </a:ln>
        </p:spPr>
      </p:pic>
    </p:spTree>
    <p:extLst>
      <p:ext uri="{BB962C8B-B14F-4D97-AF65-F5344CB8AC3E}">
        <p14:creationId xmlns:p14="http://schemas.microsoft.com/office/powerpoint/2010/main" val="18015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17A375-63AF-4353-9A4C-E1D352C5B475}"/>
              </a:ext>
            </a:extLst>
          </p:cNvPr>
          <p:cNvSpPr>
            <a:spLocks noGrp="1"/>
          </p:cNvSpPr>
          <p:nvPr>
            <p:ph idx="1"/>
          </p:nvPr>
        </p:nvSpPr>
        <p:spPr>
          <a:xfrm>
            <a:off x="838200" y="2935571"/>
            <a:ext cx="10515600" cy="3241392"/>
          </a:xfrm>
        </p:spPr>
        <p:txBody>
          <a:bodyPr/>
          <a:lstStyle/>
          <a:p>
            <a:r>
              <a:rPr lang="en-US">
                <a:latin typeface="Arial" panose="020B0604020202020204" pitchFamily="34" charset="0"/>
                <a:cs typeface="Arial" panose="020B0604020202020204" pitchFamily="34" charset="0"/>
              </a:rPr>
              <a:t>Secure, all-in-one data science team collaboration platform</a:t>
            </a:r>
          </a:p>
          <a:p>
            <a:r>
              <a:rPr lang="en-US">
                <a:latin typeface="Arial" panose="020B0604020202020204" pitchFamily="34" charset="0"/>
                <a:cs typeface="Arial" panose="020B0604020202020204" pitchFamily="34" charset="0"/>
              </a:rPr>
              <a:t>Includes a notebook interface, job scheduling, Azure Active Directory integration, granular security control, and seamless Azure integration</a:t>
            </a:r>
          </a:p>
          <a:p>
            <a:r>
              <a:rPr lang="en-US">
                <a:latin typeface="Arial" panose="020B0604020202020204" pitchFamily="34" charset="0"/>
                <a:cs typeface="Arial" panose="020B0604020202020204" pitchFamily="34" charset="0"/>
              </a:rPr>
              <a:t>GUI-based cloud portal that allows easy interaction with Spark big data platform</a:t>
            </a:r>
          </a:p>
        </p:txBody>
      </p:sp>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355499725"/>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29</a:t>
            </a:fld>
            <a:endParaRPr lang="en-US" sz="1500">
              <a:solidFill>
                <a:srgbClr val="09559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837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Session Objectives</a:t>
            </a:r>
          </a:p>
        </p:txBody>
      </p:sp>
      <p:cxnSp>
        <p:nvCxnSpPr>
          <p:cNvPr id="41" name="Straight Arrow Connector 4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vert="horz" lIns="91440" tIns="45720" rIns="91440" bIns="45720" rtlCol="0" anchor="t">
            <a:normAutofit/>
          </a:bodyPr>
          <a:lstStyle/>
          <a:p>
            <a:pPr marL="0" indent="0">
              <a:buNone/>
            </a:pPr>
            <a:r>
              <a:rPr lang="en-US" sz="2000" dirty="0">
                <a:latin typeface="Arial Nova Light" panose="020B0304020202020204" pitchFamily="34" charset="0"/>
                <a:cs typeface="Arial" panose="020B0604020202020204" pitchFamily="34" charset="0"/>
              </a:rPr>
              <a:t>Choose the right Azure machine learning product for the task at hand</a:t>
            </a:r>
            <a:endParaRPr lang="en-US" dirty="0"/>
          </a:p>
          <a:p>
            <a:pPr marL="0" indent="0">
              <a:buNone/>
            </a:pPr>
            <a:endParaRPr lang="en-US" sz="2000" dirty="0">
              <a:latin typeface="Arial Nova Light"/>
              <a:cs typeface="Arial"/>
            </a:endParaRPr>
          </a:p>
          <a:p>
            <a:pPr marL="0" indent="0">
              <a:buNone/>
            </a:pPr>
            <a:r>
              <a:rPr lang="en-US" sz="2000" dirty="0">
                <a:latin typeface="Arial Nova Light"/>
                <a:cs typeface="Arial"/>
              </a:rPr>
              <a:t>Right-size the Azure machine learning services to fit your data science team</a:t>
            </a:r>
            <a:endParaRPr lang="en-US" dirty="0">
              <a:latin typeface="Arial Nova Light"/>
              <a:cs typeface="Arial"/>
            </a:endParaRPr>
          </a:p>
        </p:txBody>
      </p:sp>
      <p:pic>
        <p:nvPicPr>
          <p:cNvPr id="44" name="Picture 43" descr="A picture containing drawing&#10;&#10;Description automatically generated">
            <a:extLst>
              <a:ext uri="{FF2B5EF4-FFF2-40B4-BE49-F238E27FC236}">
                <a16:creationId xmlns:a16="http://schemas.microsoft.com/office/drawing/2014/main" id="{8DECDD8E-0F96-4CE2-8AA1-805018787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0" name="Slide Number Placeholder 3">
            <a:extLst>
              <a:ext uri="{FF2B5EF4-FFF2-40B4-BE49-F238E27FC236}">
                <a16:creationId xmlns:a16="http://schemas.microsoft.com/office/drawing/2014/main" id="{61E6091D-43C2-4E4D-8623-A75617385AE1}"/>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3</a:t>
            </a:fld>
            <a:endParaRPr lang="en-US"/>
          </a:p>
        </p:txBody>
      </p:sp>
    </p:spTree>
    <p:extLst>
      <p:ext uri="{BB962C8B-B14F-4D97-AF65-F5344CB8AC3E}">
        <p14:creationId xmlns:p14="http://schemas.microsoft.com/office/powerpoint/2010/main" val="4275901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extLst>
              <p:ext uri="{D42A27DB-BD31-4B8C-83A1-F6EECF244321}">
                <p14:modId xmlns:p14="http://schemas.microsoft.com/office/powerpoint/2010/main" val="2218939071"/>
              </p:ext>
            </p:extLst>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30</a:t>
            </a:fld>
            <a:endParaRPr lang="en-US" sz="1500">
              <a:solidFill>
                <a:srgbClr val="095591"/>
              </a:solidFill>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126A0F7-1172-44CA-8B33-E02C7EB7E9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5150" y="2514602"/>
            <a:ext cx="5981700" cy="3552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55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04 - Prep, Preprocess">
            <a:extLst>
              <a:ext uri="{FF2B5EF4-FFF2-40B4-BE49-F238E27FC236}">
                <a16:creationId xmlns:a16="http://schemas.microsoft.com/office/drawing/2014/main" id="{51832B5D-FD03-46E7-A32E-FE67A6C35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31</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57820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32</a:t>
            </a:fld>
            <a:endParaRPr lang="en-US" sz="1500">
              <a:solidFill>
                <a:srgbClr val="095591"/>
              </a:solidFill>
              <a:latin typeface="Arial" panose="020B0604020202020204" pitchFamily="34" charset="0"/>
              <a:cs typeface="Arial" panose="020B0604020202020204" pitchFamily="34" charset="0"/>
            </a:endParaRPr>
          </a:p>
        </p:txBody>
      </p:sp>
      <p:pic>
        <p:nvPicPr>
          <p:cNvPr id="3" name="Picture 2" descr="A screenshot of a map&#10;&#10;Description automatically generated">
            <a:extLst>
              <a:ext uri="{FF2B5EF4-FFF2-40B4-BE49-F238E27FC236}">
                <a16:creationId xmlns:a16="http://schemas.microsoft.com/office/drawing/2014/main" id="{260B3A21-7978-4008-BE68-0221A74D28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8472" y="2743200"/>
            <a:ext cx="8935056" cy="3200400"/>
          </a:xfrm>
          <a:prstGeom prst="rect">
            <a:avLst/>
          </a:prstGeom>
        </p:spPr>
      </p:pic>
    </p:spTree>
    <p:extLst>
      <p:ext uri="{BB962C8B-B14F-4D97-AF65-F5344CB8AC3E}">
        <p14:creationId xmlns:p14="http://schemas.microsoft.com/office/powerpoint/2010/main" val="13599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06 - Train, Prototype">
            <a:extLst>
              <a:ext uri="{FF2B5EF4-FFF2-40B4-BE49-F238E27FC236}">
                <a16:creationId xmlns:a16="http://schemas.microsoft.com/office/drawing/2014/main" id="{060F844C-4E2A-4C33-9757-C5E45A4FB4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33</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28402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3D0A839C-0F43-4EC3-A5B7-096C40C5AC25}"/>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34</a:t>
            </a:fld>
            <a:endParaRPr lang="en-US" sz="1500">
              <a:solidFill>
                <a:srgbClr val="095591"/>
              </a:solidFill>
              <a:latin typeface="Arial" panose="020B0604020202020204" pitchFamily="34" charset="0"/>
              <a:cs typeface="Arial" panose="020B060402020202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3AAAB0EC-8566-41C0-82C2-483A47B6C0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32873" y="2286000"/>
            <a:ext cx="6326253" cy="4114800"/>
          </a:xfrm>
          <a:prstGeom prst="rect">
            <a:avLst/>
          </a:prstGeom>
        </p:spPr>
      </p:pic>
    </p:spTree>
    <p:extLst>
      <p:ext uri="{BB962C8B-B14F-4D97-AF65-F5344CB8AC3E}">
        <p14:creationId xmlns:p14="http://schemas.microsoft.com/office/powerpoint/2010/main" val="43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11 - ModelServe, Evaluate Model">
            <a:extLst>
              <a:ext uri="{FF2B5EF4-FFF2-40B4-BE49-F238E27FC236}">
                <a16:creationId xmlns:a16="http://schemas.microsoft.com/office/drawing/2014/main" id="{61A0FAB1-1980-4C32-99ED-D78C33A499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9" name="10 - ModelServe, Serve Model">
            <a:extLst>
              <a:ext uri="{FF2B5EF4-FFF2-40B4-BE49-F238E27FC236}">
                <a16:creationId xmlns:a16="http://schemas.microsoft.com/office/drawing/2014/main" id="{F6E709E9-5CEA-40D3-B57B-DC16AFF04F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5" name="09 - ModelServe, Productionize Model">
            <a:extLst>
              <a:ext uri="{FF2B5EF4-FFF2-40B4-BE49-F238E27FC236}">
                <a16:creationId xmlns:a16="http://schemas.microsoft.com/office/drawing/2014/main" id="{F97FB10D-6CC3-421B-8F31-5B67390A39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14" name="08 - ModelServe, Build Infrastructure">
            <a:extLst>
              <a:ext uri="{FF2B5EF4-FFF2-40B4-BE49-F238E27FC236}">
                <a16:creationId xmlns:a16="http://schemas.microsoft.com/office/drawing/2014/main" id="{90B16132-C0F7-4B22-A4F7-27B0A01BE91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35</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107326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077BA504-5C98-4542-9077-198F7DD4757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36</a:t>
            </a:fld>
            <a:endParaRPr lang="en-US" sz="1500">
              <a:solidFill>
                <a:srgbClr val="09559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4C4073C-9D47-4BF6-AC72-7A2007019E13}"/>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743200"/>
            <a:ext cx="5486400" cy="3200400"/>
          </a:xfrm>
          <a:prstGeom prst="rect">
            <a:avLst/>
          </a:prstGeom>
          <a:noFill/>
          <a:ln>
            <a:noFill/>
          </a:ln>
        </p:spPr>
      </p:pic>
    </p:spTree>
    <p:extLst>
      <p:ext uri="{BB962C8B-B14F-4D97-AF65-F5344CB8AC3E}">
        <p14:creationId xmlns:p14="http://schemas.microsoft.com/office/powerpoint/2010/main" val="10811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2183B42D-FDF8-4D7A-B0DD-E74F0ADAEE71}"/>
              </a:ext>
            </a:extLst>
          </p:cNvPr>
          <p:cNvGraphicFramePr>
            <a:graphicFrameLocks/>
          </p:cNvGraphicFramePr>
          <p:nvPr/>
        </p:nvGraphicFramePr>
        <p:xfrm>
          <a:off x="1000877" y="2"/>
          <a:ext cx="10190249" cy="2935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10;&#10;Description automatically generated">
            <a:extLst>
              <a:ext uri="{FF2B5EF4-FFF2-40B4-BE49-F238E27FC236}">
                <a16:creationId xmlns:a16="http://schemas.microsoft.com/office/drawing/2014/main" id="{B38229AD-0372-40E5-811E-32C81097FC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6" name="Slide Number Placeholder 3">
            <a:extLst>
              <a:ext uri="{FF2B5EF4-FFF2-40B4-BE49-F238E27FC236}">
                <a16:creationId xmlns:a16="http://schemas.microsoft.com/office/drawing/2014/main" id="{077BA504-5C98-4542-9077-198F7DD4757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37</a:t>
            </a:fld>
            <a:endParaRPr lang="en-US" sz="1500">
              <a:solidFill>
                <a:srgbClr val="095591"/>
              </a:solidFill>
              <a:latin typeface="Arial" panose="020B0604020202020204" pitchFamily="34" charset="0"/>
              <a:cs typeface="Arial" panose="020B0604020202020204" pitchFamily="34" charset="0"/>
            </a:endParaRPr>
          </a:p>
        </p:txBody>
      </p:sp>
      <p:pic>
        <p:nvPicPr>
          <p:cNvPr id="8" name="Picture 7" descr="February 2019 - Azure Databricks | Microsoft Docs">
            <a:extLst>
              <a:ext uri="{FF2B5EF4-FFF2-40B4-BE49-F238E27FC236}">
                <a16:creationId xmlns:a16="http://schemas.microsoft.com/office/drawing/2014/main" id="{BC378F0D-1601-4537-8E92-4AFB673C763F}"/>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3581400" y="2520348"/>
            <a:ext cx="5029200" cy="4114800"/>
          </a:xfrm>
          <a:prstGeom prst="rect">
            <a:avLst/>
          </a:prstGeom>
          <a:noFill/>
          <a:ln>
            <a:noFill/>
          </a:ln>
        </p:spPr>
      </p:pic>
    </p:spTree>
    <p:extLst>
      <p:ext uri="{BB962C8B-B14F-4D97-AF65-F5344CB8AC3E}">
        <p14:creationId xmlns:p14="http://schemas.microsoft.com/office/powerpoint/2010/main" val="31964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panose="020B0304020202020204" pitchFamily="34" charset="0"/>
                <a:cs typeface="Arial" panose="020B0604020202020204" pitchFamily="34" charset="0"/>
              </a:rPr>
              <a:t>Machine learning options on Azure</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nvPr>
        </p:nvGraphicFramePr>
        <p:xfrm>
          <a:off x="1232965" y="2401036"/>
          <a:ext cx="9705293" cy="3602200"/>
        </p:xfrm>
        <a:graphic>
          <a:graphicData uri="http://schemas.openxmlformats.org/drawingml/2006/table">
            <a:tbl>
              <a:tblPr firstRow="1" bandRow="1">
                <a:tableStyleId>{F5AB1C69-6EDB-4FF4-983F-18BD219EF322}</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u="none" strike="noStrike" cap="all" spc="150">
                          <a:effectLst/>
                          <a:latin typeface="Arial" panose="020B0604020202020204" pitchFamily="34" charset="0"/>
                          <a:cs typeface="Arial" panose="020B0604020202020204" pitchFamily="34" charset="0"/>
                        </a:rPr>
                        <a:t>Product</a:t>
                      </a:r>
                      <a:endParaRPr lang="en-US" sz="1200" b="0" i="0" u="none" strike="noStrike" cap="all" spc="15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it is</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you can do with it</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648780838"/>
                  </a:ext>
                </a:extLst>
              </a:tr>
              <a:tr h="543728">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Azure Machine Learning service</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managed cloud service for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Train, deploy, and manage models in Azure using Python, Azure CLI, and Azure portal.</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564397451"/>
                  </a:ext>
                </a:extLst>
              </a:tr>
              <a:tr h="543728">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Azure Machine Learning Studio</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 drag-and-drop visual interface for Machine Learning.</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Build, experiment, and deploy models using preconfigured algorithms. Ideal for learning about Machine Learning.</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795316576"/>
                  </a:ext>
                </a:extLst>
              </a:tr>
              <a:tr h="696066">
                <a:tc>
                  <a:txBody>
                    <a:bodyPr/>
                    <a:lstStyle/>
                    <a:p>
                      <a:pPr algn="l" fontAlgn="ctr"/>
                      <a:r>
                        <a:rPr lang="en-US" sz="1000" u="none" strike="noStrike" cap="none" spc="0">
                          <a:effectLst/>
                          <a:latin typeface="Arial" panose="020B0604020202020204" pitchFamily="34" charset="0"/>
                          <a:cs typeface="Arial" panose="020B0604020202020204" pitchFamily="34" charset="0"/>
                        </a:rPr>
                        <a:t>Azure Databricks</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Apache Spark–based analytics platform with an integrated notebook interface that seamlessly integrates with Azure Active Directory (Azure AD) and data services.</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Build and deploy models and data workflows with big data.</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140321990"/>
                  </a:ext>
                </a:extLst>
              </a:tr>
              <a:tr h="543728">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Azure Data Science Virtual Machine</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A virtual machine with preinstalled data science tools.</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Develop machine learning solutions in a preconfigured data science environment.</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064260995"/>
                  </a:ext>
                </a:extLst>
              </a:tr>
              <a:tr h="848404">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SQL Server Machine Learning Services</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Integrated with Microsoft SQL Server, this scalable analytics server supports the Python and R language.</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solidFill>
                            <a:schemeClr val="bg1">
                              <a:lumMod val="85000"/>
                            </a:schemeClr>
                          </a:solidFill>
                          <a:effectLst/>
                          <a:latin typeface="Arial" panose="020B0604020202020204" pitchFamily="34" charset="0"/>
                          <a:cs typeface="Arial" panose="020B0604020202020204" pitchFamily="34" charset="0"/>
                        </a:rPr>
                        <a:t>Build and develop models in an on-premises SQL server that scales to match the SQL Server engine. Microsoft Machine Learning Server is also available as a cluster type in Azure HDInsight.</a:t>
                      </a:r>
                      <a:endParaRPr lang="en-US" sz="1000" b="0" i="0" u="none" strike="noStrike" cap="none" spc="0" dirty="0">
                        <a:solidFill>
                          <a:schemeClr val="bg1">
                            <a:lumMod val="85000"/>
                          </a:schemeClr>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396509924"/>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5800" y="2834640"/>
            <a:ext cx="457200"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3474720"/>
            <a:ext cx="457200"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5800" y="4069080"/>
            <a:ext cx="457200"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4663440"/>
            <a:ext cx="457200" cy="457200"/>
          </a:xfrm>
          <a:prstGeom prst="rect">
            <a:avLst/>
          </a:prstGeom>
        </p:spPr>
      </p:pic>
      <p:pic>
        <p:nvPicPr>
          <p:cNvPr id="12" name="Picture 11">
            <a:extLst>
              <a:ext uri="{FF2B5EF4-FFF2-40B4-BE49-F238E27FC236}">
                <a16:creationId xmlns:a16="http://schemas.microsoft.com/office/drawing/2014/main" id="{BDA7914B-DB37-476F-822C-B6F114BFE6B7}"/>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5800" y="5303520"/>
            <a:ext cx="457200" cy="457200"/>
          </a:xfrm>
          <a:prstGeom prst="rect">
            <a:avLst/>
          </a:prstGeom>
        </p:spPr>
      </p:pic>
      <p:sp>
        <p:nvSpPr>
          <p:cNvPr id="13" name="Slide Number Placeholder 3">
            <a:extLst>
              <a:ext uri="{FF2B5EF4-FFF2-40B4-BE49-F238E27FC236}">
                <a16:creationId xmlns:a16="http://schemas.microsoft.com/office/drawing/2014/main" id="{6EBDDC72-D0D8-4116-9BD9-6AAB78B8EB6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38</a:t>
            </a:fld>
            <a:endParaRPr lang="en-US"/>
          </a:p>
        </p:txBody>
      </p:sp>
    </p:spTree>
    <p:extLst>
      <p:ext uri="{BB962C8B-B14F-4D97-AF65-F5344CB8AC3E}">
        <p14:creationId xmlns:p14="http://schemas.microsoft.com/office/powerpoint/2010/main" val="7087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 – Proof of Concept Model</a:t>
            </a:r>
            <a:endParaRPr lang="en-US" dirty="0" err="1">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nvPr>
        </p:nvGraphicFramePr>
        <p:xfrm>
          <a:off x="1000874" y="214884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39</a:t>
            </a:fld>
            <a:endParaRPr lang="en-US"/>
          </a:p>
        </p:txBody>
      </p:sp>
    </p:spTree>
    <p:extLst>
      <p:ext uri="{BB962C8B-B14F-4D97-AF65-F5344CB8AC3E}">
        <p14:creationId xmlns:p14="http://schemas.microsoft.com/office/powerpoint/2010/main" val="199646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Agenda</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a:normAutofit/>
          </a:bodyPr>
          <a:lstStyle/>
          <a:p>
            <a:r>
              <a:rPr lang="en-US" sz="2000" dirty="0">
                <a:latin typeface="Arial Nova Light" panose="020B0304020202020204" pitchFamily="34" charset="0"/>
                <a:cs typeface="Arial" panose="020B0604020202020204" pitchFamily="34" charset="0"/>
              </a:rPr>
              <a:t>Differentiate each of the Azure machine learning products</a:t>
            </a:r>
          </a:p>
          <a:p>
            <a:r>
              <a:rPr lang="en-US" sz="2000" dirty="0">
                <a:latin typeface="Arial Nova Light" panose="020B0304020202020204" pitchFamily="34" charset="0"/>
                <a:cs typeface="Arial" panose="020B0604020202020204" pitchFamily="34" charset="0"/>
              </a:rPr>
              <a:t>Identify key features of each product</a:t>
            </a:r>
          </a:p>
          <a:p>
            <a:r>
              <a:rPr lang="en-US" sz="2000" dirty="0">
                <a:latin typeface="Arial Nova Light" panose="020B0304020202020204" pitchFamily="34" charset="0"/>
                <a:cs typeface="Arial" panose="020B0604020202020204" pitchFamily="34" charset="0"/>
              </a:rPr>
              <a:t>Describe what use cases each product applies to</a:t>
            </a:r>
          </a:p>
          <a:p>
            <a:r>
              <a:rPr lang="en-US" sz="2000" dirty="0">
                <a:latin typeface="Arial Nova Light" panose="020B0304020202020204" pitchFamily="34" charset="0"/>
                <a:cs typeface="Arial" panose="020B0604020202020204" pitchFamily="34" charset="0"/>
              </a:rPr>
              <a:t>Understand which product best fits your data science team</a:t>
            </a:r>
          </a:p>
          <a:p>
            <a:endParaRPr lang="en-US" sz="2000" dirty="0">
              <a:latin typeface="Arial Nova Light" panose="020B0304020202020204" pitchFamily="34" charset="0"/>
              <a:cs typeface="Arial" panose="020B0604020202020204" pitchFamily="34" charset="0"/>
            </a:endParaRPr>
          </a:p>
          <a:p>
            <a:endParaRPr lang="en-US" sz="2000" dirty="0">
              <a:latin typeface="Arial Nova Light" panose="020B0304020202020204" pitchFamily="34" charset="0"/>
              <a:cs typeface="Arial" panose="020B0604020202020204"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5C9416C3-3765-4EAE-8D97-2F61C5491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1" name="Slide Number Placeholder 3">
            <a:extLst>
              <a:ext uri="{FF2B5EF4-FFF2-40B4-BE49-F238E27FC236}">
                <a16:creationId xmlns:a16="http://schemas.microsoft.com/office/drawing/2014/main" id="{5840C72D-E818-4A8E-985C-B832675A530F}"/>
              </a:ext>
            </a:extLst>
          </p:cNvPr>
          <p:cNvSpPr txBox="1">
            <a:spLocks/>
          </p:cNvSpPr>
          <p:nvPr/>
        </p:nvSpPr>
        <p:spPr>
          <a:xfrm>
            <a:off x="381000" y="6126480"/>
            <a:ext cx="548640" cy="548640"/>
          </a:xfrm>
          <a:prstGeom prst="ellipse">
            <a:avLst/>
          </a:prstGeom>
          <a:solidFill>
            <a:schemeClr val="bg1">
              <a:lumMod val="85000"/>
              <a:lumOff val="15000"/>
            </a:schemeClr>
          </a:solid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FF92F5DC-0341-438E-A55D-AE4B8CE619E4}" type="slidenum">
              <a:rPr lang="en-US" sz="1500">
                <a:solidFill>
                  <a:srgbClr val="FFFFFF"/>
                </a:solidFill>
              </a:rPr>
              <a:pPr algn="ctr">
                <a:spcAft>
                  <a:spcPts val="600"/>
                </a:spcAft>
              </a:pPr>
              <a:t>4</a:t>
            </a:fld>
            <a:endParaRPr lang="en-US" sz="1500">
              <a:solidFill>
                <a:srgbClr val="FFFFFF"/>
              </a:solidFill>
            </a:endParaRPr>
          </a:p>
        </p:txBody>
      </p:sp>
    </p:spTree>
    <p:extLst>
      <p:ext uri="{BB962C8B-B14F-4D97-AF65-F5344CB8AC3E}">
        <p14:creationId xmlns:p14="http://schemas.microsoft.com/office/powerpoint/2010/main" val="3533976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idden Tech Debt">
            <a:extLst>
              <a:ext uri="{FF2B5EF4-FFF2-40B4-BE49-F238E27FC236}">
                <a16:creationId xmlns:a16="http://schemas.microsoft.com/office/drawing/2014/main" id="{27FE5EDC-DB7F-4455-AFE5-2EE50E495C33}"/>
              </a:ext>
            </a:extLst>
          </p:cNvPr>
          <p:cNvPicPr>
            <a:picLocks noChangeAspect="1"/>
          </p:cNvPicPr>
          <p:nvPr/>
        </p:nvPicPr>
        <p:blipFill>
          <a:blip r:embed="rId3"/>
          <a:stretch>
            <a:fillRect/>
          </a:stretch>
        </p:blipFill>
        <p:spPr>
          <a:xfrm>
            <a:off x="455469" y="1554480"/>
            <a:ext cx="10866327" cy="4572000"/>
          </a:xfrm>
          <a:prstGeom prst="rect">
            <a:avLst/>
          </a:prstGeom>
        </p:spPr>
      </p:pic>
      <p:cxnSp>
        <p:nvCxnSpPr>
          <p:cNvPr id="7" name="PoC Arrow">
            <a:extLst>
              <a:ext uri="{FF2B5EF4-FFF2-40B4-BE49-F238E27FC236}">
                <a16:creationId xmlns:a16="http://schemas.microsoft.com/office/drawing/2014/main" id="{C6D5A861-2D7D-43D3-A364-20DE6C4A2205}"/>
              </a:ext>
            </a:extLst>
          </p:cNvPr>
          <p:cNvCxnSpPr>
            <a:cxnSpLocks/>
          </p:cNvCxnSpPr>
          <p:nvPr/>
        </p:nvCxnSpPr>
        <p:spPr>
          <a:xfrm flipH="1">
            <a:off x="5799015" y="2790092"/>
            <a:ext cx="2665047" cy="105507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ML Code">
            <a:extLst>
              <a:ext uri="{FF2B5EF4-FFF2-40B4-BE49-F238E27FC236}">
                <a16:creationId xmlns:a16="http://schemas.microsoft.com/office/drawing/2014/main" id="{9AB9D825-E7AF-4E27-8468-B704E10AC9DF}"/>
              </a:ext>
            </a:extLst>
          </p:cNvPr>
          <p:cNvSpPr/>
          <p:nvPr/>
        </p:nvSpPr>
        <p:spPr>
          <a:xfrm>
            <a:off x="4822092" y="3946770"/>
            <a:ext cx="781539" cy="4064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sz="4000" dirty="0">
                <a:latin typeface="Arial Nova Light" panose="020B0304020202020204" pitchFamily="34" charset="0"/>
                <a:cs typeface="Arial" panose="020B0604020202020204" pitchFamily="34" charset="0"/>
              </a:rPr>
              <a:t>Productionizing ML Models – </a:t>
            </a:r>
            <a:r>
              <a:rPr lang="en-US" dirty="0">
                <a:latin typeface="Arial Nova Light" panose="020B0304020202020204" pitchFamily="34" charset="0"/>
                <a:cs typeface="Arial" panose="020B0604020202020204" pitchFamily="34" charset="0"/>
              </a:rPr>
              <a:t>Key Challenges</a:t>
            </a:r>
          </a:p>
        </p:txBody>
      </p:sp>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40</a:t>
            </a:fld>
            <a:endParaRPr lang="en-US" sz="1500">
              <a:solidFill>
                <a:srgbClr val="09559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EB5BFA-4B3C-421C-B85E-EDA20F76DFD0}"/>
              </a:ext>
            </a:extLst>
          </p:cNvPr>
          <p:cNvSpPr txBox="1"/>
          <p:nvPr/>
        </p:nvSpPr>
        <p:spPr>
          <a:xfrm>
            <a:off x="999259" y="6448425"/>
            <a:ext cx="4861560" cy="230832"/>
          </a:xfrm>
          <a:prstGeom prst="rect">
            <a:avLst/>
          </a:prstGeom>
          <a:noFill/>
        </p:spPr>
        <p:txBody>
          <a:bodyPr wrap="square" rtlCol="0" anchor="t">
            <a:spAutoFit/>
          </a:bodyPr>
          <a:lstStyle/>
          <a:p>
            <a:r>
              <a:rPr lang="en-US" sz="900" dirty="0">
                <a:latin typeface="Arial Nova"/>
              </a:rPr>
              <a:t>Source</a:t>
            </a:r>
            <a:r>
              <a:rPr lang="en-US" sz="900" i="1" dirty="0">
                <a:latin typeface="Arial Nova"/>
              </a:rPr>
              <a:t>: Hidden Technical Debt in Machine Learning Systems</a:t>
            </a:r>
            <a:endParaRPr lang="en-US" sz="900" b="1" dirty="0">
              <a:latin typeface="Arial Nova"/>
            </a:endParaRPr>
          </a:p>
        </p:txBody>
      </p:sp>
    </p:spTree>
    <p:extLst>
      <p:ext uri="{BB962C8B-B14F-4D97-AF65-F5344CB8AC3E}">
        <p14:creationId xmlns:p14="http://schemas.microsoft.com/office/powerpoint/2010/main" val="104818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 – Production Model</a:t>
            </a:r>
            <a:endParaRPr lang="en-US" dirty="0">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nvPr>
        </p:nvGraphicFramePr>
        <p:xfrm>
          <a:off x="868680" y="2148840"/>
          <a:ext cx="10424160"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41</a:t>
            </a:fld>
            <a:endParaRPr lang="en-US"/>
          </a:p>
        </p:txBody>
      </p:sp>
    </p:spTree>
    <p:extLst>
      <p:ext uri="{BB962C8B-B14F-4D97-AF65-F5344CB8AC3E}">
        <p14:creationId xmlns:p14="http://schemas.microsoft.com/office/powerpoint/2010/main" val="91449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ull" descr="A screenshot of a computer&#10;&#10;Description automatically generated">
            <a:extLst>
              <a:ext uri="{FF2B5EF4-FFF2-40B4-BE49-F238E27FC236}">
                <a16:creationId xmlns:a16="http://schemas.microsoft.com/office/drawing/2014/main" id="{7D9D4D97-F5F1-4937-81A5-EF8D46037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age Number - Dark">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solidFill>
            <a:schemeClr val="tx1"/>
          </a:solidFill>
          <a:ln w="12700">
            <a:solidFill>
              <a:schemeClr val="bg1"/>
            </a:solidFill>
          </a:ln>
        </p:spPr>
        <p:txBody>
          <a:bodyPr vert="horz" lIns="91440" tIns="45720" rIns="91440" bIns="45720" rtlCol="0" anchor="ctr">
            <a:normAutofit fontScale="92500"/>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chemeClr val="bg1"/>
                </a:solidFill>
                <a:latin typeface="Arial Nova" panose="020B0504020202020204" pitchFamily="34" charset="0"/>
                <a:cs typeface="Arial" panose="020B0604020202020204" pitchFamily="34" charset="0"/>
              </a:rPr>
              <a:pPr algn="ctr" defTabSz="914423">
                <a:spcAft>
                  <a:spcPts val="600"/>
                </a:spcAft>
                <a:defRPr/>
              </a:pPr>
              <a:t>42</a:t>
            </a:fld>
            <a:endParaRPr lang="en-US" sz="1500">
              <a:solidFill>
                <a:schemeClr val="bg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391002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5" name="TextBox 4">
            <a:extLst>
              <a:ext uri="{FF2B5EF4-FFF2-40B4-BE49-F238E27FC236}">
                <a16:creationId xmlns:a16="http://schemas.microsoft.com/office/drawing/2014/main" id="{E2519204-2EA0-4581-857F-C41E534078C0}"/>
              </a:ext>
            </a:extLst>
          </p:cNvPr>
          <p:cNvSpPr txBox="1"/>
          <p:nvPr/>
        </p:nvSpPr>
        <p:spPr>
          <a:xfrm>
            <a:off x="734096" y="998113"/>
            <a:ext cx="5361904" cy="1200329"/>
          </a:xfrm>
          <a:prstGeom prst="rect">
            <a:avLst/>
          </a:prstGeom>
          <a:noFill/>
        </p:spPr>
        <p:txBody>
          <a:bodyPr wrap="square" rtlCol="0">
            <a:spAutoFit/>
          </a:bodyPr>
          <a:lstStyle/>
          <a:p>
            <a:r>
              <a:rPr lang="en-US" sz="7200">
                <a:solidFill>
                  <a:schemeClr val="bg2"/>
                </a:solidFill>
                <a:latin typeface="Arial Nova Light" panose="020B0304020202020204" pitchFamily="34" charset="0"/>
              </a:rPr>
              <a:t>Questions?</a:t>
            </a:r>
            <a:endParaRPr lang="en-US" sz="3600">
              <a:solidFill>
                <a:schemeClr val="bg2"/>
              </a:solidFill>
              <a:latin typeface="Arial Nova Light" panose="020B0304020202020204" pitchFamily="34" charset="0"/>
            </a:endParaRPr>
          </a:p>
        </p:txBody>
      </p:sp>
    </p:spTree>
    <p:extLst>
      <p:ext uri="{BB962C8B-B14F-4D97-AF65-F5344CB8AC3E}">
        <p14:creationId xmlns:p14="http://schemas.microsoft.com/office/powerpoint/2010/main" val="221743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23">
              <a:defRPr/>
            </a:pPr>
            <a:endParaRPr lang="en-US">
              <a:solidFill>
                <a:prstClr val="white"/>
              </a:solidFill>
              <a:latin typeface="Arial Nova Light" panose="020B0304020202020204" pitchFamily="34" charset="0"/>
            </a:endParaRPr>
          </a:p>
        </p:txBody>
      </p:sp>
      <p:sp>
        <p:nvSpPr>
          <p:cNvPr id="2" name="Title 1">
            <a:extLst>
              <a:ext uri="{FF2B5EF4-FFF2-40B4-BE49-F238E27FC236}">
                <a16:creationId xmlns:a16="http://schemas.microsoft.com/office/drawing/2014/main" id="{D202BE9D-595C-4DAD-B31F-5CE55FF5842C}"/>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a:latin typeface="Arial Nova Light" panose="020B0304020202020204" pitchFamily="34" charset="0"/>
                <a:cs typeface="Arial" panose="020B0604020202020204" pitchFamily="34" charset="0"/>
              </a:rPr>
              <a:t>Resources</a:t>
            </a:r>
          </a:p>
        </p:txBody>
      </p:sp>
      <p:cxnSp>
        <p:nvCxnSpPr>
          <p:cNvPr id="41" name="Straight Arrow Connector 40">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850BE7-B412-4CDF-B912-271074296FA0}"/>
              </a:ext>
            </a:extLst>
          </p:cNvPr>
          <p:cNvSpPr>
            <a:spLocks noGrp="1"/>
          </p:cNvSpPr>
          <p:nvPr>
            <p:ph idx="1"/>
          </p:nvPr>
        </p:nvSpPr>
        <p:spPr>
          <a:xfrm>
            <a:off x="655320" y="2644518"/>
            <a:ext cx="9013052" cy="3327251"/>
          </a:xfrm>
        </p:spPr>
        <p:txBody>
          <a:bodyPr>
            <a:normAutofit fontScale="40000" lnSpcReduction="20000"/>
          </a:bodyPr>
          <a:lstStyle/>
          <a:p>
            <a:r>
              <a:rPr lang="en-US" sz="2000">
                <a:latin typeface="Arial Nova Light" panose="020B0304020202020204" pitchFamily="34" charset="0"/>
                <a:cs typeface="Arial" panose="020B0604020202020204" pitchFamily="34" charset="0"/>
              </a:rPr>
              <a:t>Azure Machine Learning Service</a:t>
            </a:r>
          </a:p>
          <a:p>
            <a:pPr lvl="1"/>
            <a:r>
              <a:rPr lang="en-US" sz="1600">
                <a:latin typeface="Arial Nova Light" panose="020B0304020202020204" pitchFamily="34" charset="0"/>
                <a:cs typeface="Arial" panose="020B0604020202020204" pitchFamily="34" charset="0"/>
              </a:rPr>
              <a:t>Microsoft Learn: Azure Machine Learning Service</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4"/>
              </a:rPr>
              <a:t>https://docs.microsoft.com/en-us/learn/modules/choose-data-science-option-in-azure/8-azure-ml-service</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Azure Machine Learning?</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5"/>
              </a:rPr>
              <a:t>https://docs.microsoft.com/en-us/azure/machine-learning/service/overview-what-is-azure-ml</a:t>
            </a:r>
            <a:endParaRPr lang="en-US" sz="16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Azure Machine Learning Studio(classic)</a:t>
            </a:r>
          </a:p>
          <a:p>
            <a:pPr lvl="1"/>
            <a:r>
              <a:rPr lang="en-US" sz="1600">
                <a:latin typeface="Arial Nova Light" panose="020B0304020202020204" pitchFamily="34" charset="0"/>
                <a:cs typeface="Arial" panose="020B0604020202020204" pitchFamily="34" charset="0"/>
              </a:rPr>
              <a:t>Microsoft Learn: Azure Machine Learning Studio(classic)</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6"/>
              </a:rPr>
              <a:t>https://docs.microsoft.com/en-us/learn/modules/choose-data-science-option-in-azure/4-azure-ml-studio</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How Azure Machine Learning differs from ML Studio (classic)?</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7"/>
              </a:rPr>
              <a:t>https://docs.microsoft.com/en-us/azure/machine-learning/compare-azure-ml-to-studio-classic</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Azure Databricks</a:t>
            </a:r>
          </a:p>
          <a:p>
            <a:pPr lvl="1"/>
            <a:r>
              <a:rPr lang="en-US" sz="1600">
                <a:latin typeface="Arial Nova Light" panose="020B0304020202020204" pitchFamily="34" charset="0"/>
                <a:cs typeface="Arial" panose="020B0604020202020204" pitchFamily="34" charset="0"/>
              </a:rPr>
              <a:t>Microsoft Learn: Azure Databricks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8"/>
              </a:rPr>
              <a:t>https://docs.microsoft.com/en-us/learn/modules/choose-data-science-option-in-azure/7-azure-databricks</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Azure Databricks?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9"/>
              </a:rPr>
              <a:t>https://docs.microsoft.com/en-us/azure/azure-databricks/what-is-azure-databricks</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Data Science Virtual Machine</a:t>
            </a:r>
          </a:p>
          <a:p>
            <a:pPr lvl="1"/>
            <a:r>
              <a:rPr lang="en-US" sz="1600">
                <a:latin typeface="Arial Nova Light" panose="020B0304020202020204" pitchFamily="34" charset="0"/>
                <a:cs typeface="Arial" panose="020B0604020202020204" pitchFamily="34" charset="0"/>
              </a:rPr>
              <a:t>Microsoft Learn: Data Science Virtual Machine</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0"/>
              </a:rPr>
              <a:t>https://docs.microsoft.com/en-us/learn/modules/choose-data-science-option-in-azure/3-dsvm</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the Azure Data Science Virtual Machine for Linux and Windows?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0"/>
              </a:rPr>
              <a:t>https://docs.microsoft.com/en-us/learn/modules/choose-data-science-option-in-azure/3-dsvm</a:t>
            </a:r>
            <a:endParaRPr lang="en-US" sz="2000">
              <a:latin typeface="Arial Nova Light" panose="020B0304020202020204" pitchFamily="34" charset="0"/>
              <a:cs typeface="Arial" panose="020B0604020202020204" pitchFamily="34" charset="0"/>
            </a:endParaRPr>
          </a:p>
          <a:p>
            <a:r>
              <a:rPr lang="en-US" sz="2000">
                <a:latin typeface="Arial Nova Light" panose="020B0304020202020204" pitchFamily="34" charset="0"/>
                <a:cs typeface="Arial" panose="020B0604020202020204" pitchFamily="34" charset="0"/>
              </a:rPr>
              <a:t>SQL Server Machine Learning Services</a:t>
            </a:r>
          </a:p>
          <a:p>
            <a:pPr lvl="1"/>
            <a:r>
              <a:rPr lang="en-US" sz="1600">
                <a:latin typeface="Arial Nova Light" panose="020B0304020202020204" pitchFamily="34" charset="0"/>
                <a:cs typeface="Arial" panose="020B0604020202020204" pitchFamily="34" charset="0"/>
              </a:rPr>
              <a:t>Microsoft Learn: SQL Server Machine Learning Services</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1"/>
              </a:rPr>
              <a:t>https://docs.microsoft.com/en-us/learn/modules/choose-data-science-option-in-azure/5-sql-ml-server</a:t>
            </a:r>
            <a:endParaRPr lang="en-US" sz="1600">
              <a:latin typeface="Arial Nova Light" panose="020B0304020202020204" pitchFamily="34" charset="0"/>
              <a:cs typeface="Arial" panose="020B0604020202020204" pitchFamily="34" charset="0"/>
            </a:endParaRPr>
          </a:p>
          <a:p>
            <a:pPr lvl="1"/>
            <a:r>
              <a:rPr lang="en-US" sz="1600">
                <a:latin typeface="Arial Nova Light" panose="020B0304020202020204" pitchFamily="34" charset="0"/>
                <a:cs typeface="Arial" panose="020B0604020202020204" pitchFamily="34" charset="0"/>
              </a:rPr>
              <a:t>Microsoft Docs: What is SQL Server Machine Learning Services (Python and R)?</a:t>
            </a:r>
            <a:br>
              <a:rPr lang="en-US" sz="1600">
                <a:latin typeface="Arial Nova Light" panose="020B0304020202020204" pitchFamily="34" charset="0"/>
                <a:cs typeface="Arial" panose="020B0604020202020204" pitchFamily="34" charset="0"/>
              </a:rPr>
            </a:br>
            <a:r>
              <a:rPr lang="en-US" sz="1600">
                <a:latin typeface="Arial Nova Light" panose="020B0304020202020204" pitchFamily="34" charset="0"/>
                <a:cs typeface="Arial" panose="020B0604020202020204" pitchFamily="34" charset="0"/>
                <a:hlinkClick r:id="rId12"/>
              </a:rPr>
              <a:t>https://docs.microsoft.com/en-us/sql/advanced-analytics/what-is-sql-server-machine-learning?view=sql-server-ver15</a:t>
            </a:r>
            <a:endParaRPr lang="en-US" sz="1600">
              <a:latin typeface="Arial Nova Light" panose="020B0304020202020204" pitchFamily="34" charset="0"/>
              <a:cs typeface="Arial" panose="020B0604020202020204" pitchFamily="34" charset="0"/>
            </a:endParaRPr>
          </a:p>
        </p:txBody>
      </p:sp>
      <p:pic>
        <p:nvPicPr>
          <p:cNvPr id="44" name="Picture 43" descr="A picture containing drawing&#10;&#10;Description automatically generated">
            <a:extLst>
              <a:ext uri="{FF2B5EF4-FFF2-40B4-BE49-F238E27FC236}">
                <a16:creationId xmlns:a16="http://schemas.microsoft.com/office/drawing/2014/main" id="{8DECDD8E-0F96-4CE2-8AA1-8050187873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
        <p:nvSpPr>
          <p:cNvPr id="10" name="Slide Number Placeholder 3">
            <a:extLst>
              <a:ext uri="{FF2B5EF4-FFF2-40B4-BE49-F238E27FC236}">
                <a16:creationId xmlns:a16="http://schemas.microsoft.com/office/drawing/2014/main" id="{61E6091D-43C2-4E4D-8623-A75617385AE1}"/>
              </a:ext>
            </a:extLst>
          </p:cNvPr>
          <p:cNvSpPr txBox="1">
            <a:spLocks/>
          </p:cNvSpPr>
          <p:nvPr/>
        </p:nvSpPr>
        <p:spPr>
          <a:xfrm>
            <a:off x="381000" y="6126480"/>
            <a:ext cx="548640" cy="548640"/>
          </a:xfrm>
          <a:prstGeom prst="ellipse">
            <a:avLst/>
          </a:prstGeom>
          <a:solidFill>
            <a:sysClr val="windowText" lastClr="000000">
              <a:lumMod val="85000"/>
              <a:lumOff val="15000"/>
            </a:sysClr>
          </a:solidFill>
        </p:spPr>
        <p:txBody>
          <a:bodyPr vert="horz" lIns="91440" tIns="45720" rIns="91440" bIns="45720" rtlCol="0" anchor="ctr">
            <a:normAutofit fontScale="92500"/>
          </a:bodyPr>
          <a:lstStyle>
            <a:defPPr>
              <a:defRPr lang="en-US"/>
            </a:defPPr>
            <a:lvl1pPr marR="0" lvl="0" indent="0" algn="ctr" fontAlgn="auto">
              <a:lnSpc>
                <a:spcPct val="100000"/>
              </a:lnSpc>
              <a:spcBef>
                <a:spcPts val="0"/>
              </a:spcBef>
              <a:spcAft>
                <a:spcPts val="600"/>
              </a:spcAft>
              <a:buClrTx/>
              <a:buSzTx/>
              <a:buFontTx/>
              <a:buNone/>
              <a:tabLst/>
              <a:defRPr kumimoji="0" sz="1500" b="0" i="0" u="none" strike="noStrike" cap="none" spc="0" normalizeH="0" baseline="0">
                <a:ln>
                  <a:noFill/>
                </a:ln>
                <a:solidFill>
                  <a:srgbClr val="FFFFFF"/>
                </a:solidFill>
                <a:effectLst/>
                <a:uLnTx/>
                <a:uFillTx/>
                <a:latin typeface="Arial Nova" panose="020B05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23">
              <a:defRPr/>
            </a:pPr>
            <a:fld id="{FF92F5DC-0341-438E-A55D-AE4B8CE619E4}" type="slidenum">
              <a:rPr lang="en-US"/>
              <a:pPr defTabSz="914423">
                <a:defRPr/>
              </a:pPr>
              <a:t>44</a:t>
            </a:fld>
            <a:endParaRPr lang="en-US"/>
          </a:p>
        </p:txBody>
      </p:sp>
    </p:spTree>
    <p:extLst>
      <p:ext uri="{BB962C8B-B14F-4D97-AF65-F5344CB8AC3E}">
        <p14:creationId xmlns:p14="http://schemas.microsoft.com/office/powerpoint/2010/main" val="1566388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F8C53C3C-64FA-4853-A282-FAB89BE3C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324" y="2924555"/>
            <a:ext cx="5419355" cy="1008890"/>
          </a:xfrm>
          <a:prstGeom prst="rect">
            <a:avLst/>
          </a:prstGeom>
        </p:spPr>
      </p:pic>
    </p:spTree>
    <p:extLst>
      <p:ext uri="{BB962C8B-B14F-4D97-AF65-F5344CB8AC3E}">
        <p14:creationId xmlns:p14="http://schemas.microsoft.com/office/powerpoint/2010/main" val="3768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CFF7CE2-ADB5-452F-97BF-A0FBA33F9312}"/>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23">
              <a:defRPr/>
            </a:pPr>
            <a:r>
              <a:rPr lang="en-US" b="1">
                <a:solidFill>
                  <a:srgbClr val="FFFFFF"/>
                </a:solidFill>
                <a:latin typeface="Arial Nova Light" panose="020B0304020202020204" pitchFamily="34" charset="0"/>
                <a:cs typeface="Arial" panose="020B0604020202020204" pitchFamily="34" charset="0"/>
              </a:rPr>
              <a:t>Choosing the Right Data Science Services in Azure</a:t>
            </a:r>
          </a:p>
        </p:txBody>
      </p:sp>
      <p:sp>
        <p:nvSpPr>
          <p:cNvPr id="24" name="Subtitle 2">
            <a:extLst>
              <a:ext uri="{FF2B5EF4-FFF2-40B4-BE49-F238E27FC236}">
                <a16:creationId xmlns:a16="http://schemas.microsoft.com/office/drawing/2014/main" id="{81D0FDD8-C0B2-4B2B-8557-F3BEA7D9E83F}"/>
              </a:ext>
            </a:extLst>
          </p:cNvPr>
          <p:cNvSpPr txBox="1">
            <a:spLocks/>
          </p:cNvSpPr>
          <p:nvPr/>
        </p:nvSpPr>
        <p:spPr>
          <a:xfrm>
            <a:off x="1524000" y="4159406"/>
            <a:ext cx="9144000" cy="1098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423">
              <a:defRPr/>
            </a:pPr>
            <a:r>
              <a:rPr lang="en-US" b="1">
                <a:solidFill>
                  <a:srgbClr val="FFFFFF"/>
                </a:solidFill>
                <a:latin typeface="Arial Nova Light" panose="020B0304020202020204" pitchFamily="34" charset="0"/>
                <a:cs typeface="Arial" panose="020B0604020202020204" pitchFamily="34" charset="0"/>
              </a:rPr>
              <a:t>Scale, Automate, and Deploy with Ease</a:t>
            </a:r>
            <a:endParaRPr lang="en-US">
              <a:solidFill>
                <a:srgbClr val="FFFFFF"/>
              </a:solidFill>
              <a:latin typeface="Arial Nova Light" panose="020B0304020202020204" pitchFamily="34" charset="0"/>
              <a:cs typeface="Arial" panose="020B0604020202020204"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60E34A35-60F1-4C9C-9C5B-569E082DA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0" y="5943600"/>
            <a:ext cx="2404534" cy="914400"/>
          </a:xfrm>
          <a:prstGeom prst="rect">
            <a:avLst/>
          </a:prstGeom>
        </p:spPr>
      </p:pic>
    </p:spTree>
    <p:extLst>
      <p:ext uri="{BB962C8B-B14F-4D97-AF65-F5344CB8AC3E}">
        <p14:creationId xmlns:p14="http://schemas.microsoft.com/office/powerpoint/2010/main" val="86639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solidFill>
                  <a:schemeClr val="bg1"/>
                </a:solidFill>
                <a:latin typeface="Arial Nova Light" panose="020B0304020202020204" pitchFamily="34" charset="0"/>
                <a:cs typeface="Arial" panose="020B0604020202020204" pitchFamily="34" charset="0"/>
              </a:rPr>
              <a:t>Machine learning options on Azure</a:t>
            </a: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extLst>
              <p:ext uri="{D42A27DB-BD31-4B8C-83A1-F6EECF244321}">
                <p14:modId xmlns:p14="http://schemas.microsoft.com/office/powerpoint/2010/main" val="217920697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9" name="Rectangle 8">
            <a:extLst>
              <a:ext uri="{FF2B5EF4-FFF2-40B4-BE49-F238E27FC236}">
                <a16:creationId xmlns:a16="http://schemas.microsoft.com/office/drawing/2014/main" id="{3F8D69C7-9A9E-4B5C-9BBE-C1511A914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10" name="Slide Number Placeholder 3">
            <a:extLst>
              <a:ext uri="{FF2B5EF4-FFF2-40B4-BE49-F238E27FC236}">
                <a16:creationId xmlns:a16="http://schemas.microsoft.com/office/drawing/2014/main" id="{07F27265-75D5-4C87-BDA0-4B2917EF0979}"/>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Nova" panose="020B0504020202020204" pitchFamily="34" charset="0"/>
                <a:cs typeface="Arial" panose="020B0604020202020204" pitchFamily="34" charset="0"/>
              </a:rPr>
              <a:pPr algn="ctr" defTabSz="914423">
                <a:spcAft>
                  <a:spcPts val="600"/>
                </a:spcAft>
                <a:defRPr/>
              </a:pPr>
              <a:t>6</a:t>
            </a:fld>
            <a:endParaRPr lang="en-US" sz="1500">
              <a:solidFill>
                <a:srgbClr val="095591"/>
              </a:solidFill>
              <a:latin typeface="Arial Nova" panose="020B0504020202020204" pitchFamily="34" charset="0"/>
              <a:cs typeface="Arial" panose="020B0604020202020204" pitchFamily="34" charset="0"/>
            </a:endParaRPr>
          </a:p>
        </p:txBody>
      </p:sp>
    </p:spTree>
    <p:extLst>
      <p:ext uri="{BB962C8B-B14F-4D97-AF65-F5344CB8AC3E}">
        <p14:creationId xmlns:p14="http://schemas.microsoft.com/office/powerpoint/2010/main" val="277342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panose="020B0304020202020204" pitchFamily="34" charset="0"/>
                <a:cs typeface="Arial" panose="020B0604020202020204" pitchFamily="34" charset="0"/>
              </a:rPr>
              <a:t>Machine learning options on Azure</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1629682552"/>
              </p:ext>
            </p:extLst>
          </p:nvPr>
        </p:nvGraphicFramePr>
        <p:xfrm>
          <a:off x="1232965" y="2401036"/>
          <a:ext cx="9705293" cy="3602200"/>
        </p:xfrm>
        <a:graphic>
          <a:graphicData uri="http://schemas.openxmlformats.org/drawingml/2006/table">
            <a:tbl>
              <a:tblPr firstRow="1" bandRow="1">
                <a:tableStyleId>{F5AB1C69-6EDB-4FF4-983F-18BD219EF322}</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u="none" strike="noStrike" cap="all" spc="150">
                          <a:effectLst/>
                          <a:latin typeface="Arial" panose="020B0604020202020204" pitchFamily="34" charset="0"/>
                          <a:cs typeface="Arial" panose="020B0604020202020204" pitchFamily="34" charset="0"/>
                        </a:rPr>
                        <a:t>Product</a:t>
                      </a:r>
                      <a:endParaRPr lang="en-US" sz="1200" b="0" i="0" u="none" strike="noStrike" cap="all" spc="15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it is</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ctr" fontAlgn="ctr"/>
                      <a:r>
                        <a:rPr lang="en-US" sz="1200" u="none" strike="noStrike" cap="all" spc="150" dirty="0">
                          <a:effectLst/>
                          <a:latin typeface="Arial" panose="020B0604020202020204" pitchFamily="34" charset="0"/>
                          <a:cs typeface="Arial" panose="020B0604020202020204" pitchFamily="34" charset="0"/>
                        </a:rPr>
                        <a:t>What you can do with it</a:t>
                      </a:r>
                      <a:endParaRPr lang="en-US" sz="1200" b="0" i="0" u="none" strike="noStrike" cap="all" spc="15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648780838"/>
                  </a:ext>
                </a:extLst>
              </a:tr>
              <a:tr h="543728">
                <a:tc>
                  <a:txBody>
                    <a:bodyPr/>
                    <a:lstStyle/>
                    <a:p>
                      <a:pPr algn="l" fontAlgn="ctr"/>
                      <a:r>
                        <a:rPr lang="en-US" sz="1000" u="none" strike="noStrike" cap="none" spc="0">
                          <a:effectLst/>
                          <a:latin typeface="Arial" panose="020B0604020202020204" pitchFamily="34" charset="0"/>
                          <a:cs typeface="Arial" panose="020B0604020202020204" pitchFamily="34" charset="0"/>
                        </a:rPr>
                        <a:t>Azure Machine Learning service</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managed cloud service for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Train, deploy, and manage models in Azure using Python, Azure CLI, and Azure portal.</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564397451"/>
                  </a:ext>
                </a:extLst>
              </a:tr>
              <a:tr h="543728">
                <a:tc>
                  <a:txBody>
                    <a:bodyPr/>
                    <a:lstStyle/>
                    <a:p>
                      <a:pPr algn="l" fontAlgn="ctr"/>
                      <a:r>
                        <a:rPr lang="en-US" sz="1000" u="none" strike="noStrike" cap="none" spc="0">
                          <a:effectLst/>
                          <a:latin typeface="Arial" panose="020B0604020202020204" pitchFamily="34" charset="0"/>
                          <a:cs typeface="Arial" panose="020B0604020202020204" pitchFamily="34" charset="0"/>
                        </a:rPr>
                        <a:t>Azure Machine Learning Studio</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drag-and-drop visual interface for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Build, experiment, and deploy models using preconfigured algorithms. Ideal for learning about Machine Learning.</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795316576"/>
                  </a:ext>
                </a:extLst>
              </a:tr>
              <a:tr h="696066">
                <a:tc>
                  <a:txBody>
                    <a:bodyPr/>
                    <a:lstStyle/>
                    <a:p>
                      <a:pPr algn="l" fontAlgn="ctr"/>
                      <a:r>
                        <a:rPr lang="en-US" sz="1000" u="none" strike="noStrike" cap="none" spc="0">
                          <a:effectLst/>
                          <a:latin typeface="Arial" panose="020B0604020202020204" pitchFamily="34" charset="0"/>
                          <a:cs typeface="Arial" panose="020B0604020202020204" pitchFamily="34" charset="0"/>
                        </a:rPr>
                        <a:t>Azure Databricks</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Apache Spark–based analytics platform with an integrated notebook interface that seamlessly integrates with Azure Active Directory (Azure AD) and data services.</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Build and deploy models and data workflows with big data.</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140321990"/>
                  </a:ext>
                </a:extLst>
              </a:tr>
              <a:tr h="543728">
                <a:tc>
                  <a:txBody>
                    <a:bodyPr/>
                    <a:lstStyle/>
                    <a:p>
                      <a:pPr algn="l" fontAlgn="ctr"/>
                      <a:r>
                        <a:rPr lang="en-US" sz="1000" u="none" strike="noStrike" cap="none" spc="0">
                          <a:effectLst/>
                          <a:latin typeface="Arial" panose="020B0604020202020204" pitchFamily="34" charset="0"/>
                          <a:cs typeface="Arial" panose="020B0604020202020204" pitchFamily="34" charset="0"/>
                        </a:rPr>
                        <a:t>Azure Data Science Virtual Machine</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A virtual machine with preinstalled data science tools.</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a:effectLst/>
                          <a:latin typeface="Arial" panose="020B0604020202020204" pitchFamily="34" charset="0"/>
                          <a:cs typeface="Arial" panose="020B0604020202020204" pitchFamily="34" charset="0"/>
                        </a:rPr>
                        <a:t>Develop machine learning solutions in a preconfigured data science environment.</a:t>
                      </a:r>
                      <a:endParaRPr lang="en-US" sz="1000" b="0" i="0" u="none" strike="noStrike" cap="none" spc="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3064260995"/>
                  </a:ext>
                </a:extLst>
              </a:tr>
              <a:tr h="848404">
                <a:tc>
                  <a:txBody>
                    <a:bodyPr/>
                    <a:lstStyle/>
                    <a:p>
                      <a:pPr algn="l" fontAlgn="ctr"/>
                      <a:r>
                        <a:rPr lang="en-US" sz="1000" u="none" strike="noStrike" cap="none" spc="0" dirty="0">
                          <a:effectLst/>
                          <a:latin typeface="Arial" panose="020B0604020202020204" pitchFamily="34" charset="0"/>
                          <a:cs typeface="Arial" panose="020B0604020202020204" pitchFamily="34" charset="0"/>
                        </a:rPr>
                        <a:t>SQL Server Machine Learning Services</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Integrated with Microsoft SQL Server, this scalable analytics server supports the Python and R language.</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tc>
                  <a:txBody>
                    <a:bodyPr/>
                    <a:lstStyle/>
                    <a:p>
                      <a:pPr algn="l" fontAlgn="ctr"/>
                      <a:r>
                        <a:rPr lang="en-US" sz="1000" u="none" strike="noStrike" cap="none" spc="0" dirty="0">
                          <a:effectLst/>
                          <a:latin typeface="Arial" panose="020B0604020202020204" pitchFamily="34" charset="0"/>
                          <a:cs typeface="Arial" panose="020B0604020202020204" pitchFamily="34" charset="0"/>
                        </a:rPr>
                        <a:t>Build and develop models in an on-premises SQL server that scales to match the SQL Server engine. Microsoft Machine Learning Server is also available as a cluster type in Azure HDInsight.</a:t>
                      </a:r>
                      <a:endParaRPr lang="en-US" sz="1000" b="0" i="0" u="none" strike="noStrike" cap="none" spc="0" dirty="0">
                        <a:solidFill>
                          <a:schemeClr val="bg1"/>
                        </a:solidFill>
                        <a:effectLst/>
                        <a:latin typeface="Arial" panose="020B0604020202020204" pitchFamily="34" charset="0"/>
                        <a:cs typeface="Arial" panose="020B0604020202020204" pitchFamily="34" charset="0"/>
                      </a:endParaRPr>
                    </a:p>
                  </a:txBody>
                  <a:tcPr marL="105923" marR="105923" marT="105923" marB="105923" anchor="ctr"/>
                </a:tc>
                <a:extLst>
                  <a:ext uri="{0D108BD9-81ED-4DB2-BD59-A6C34878D82A}">
                    <a16:rowId xmlns:a16="http://schemas.microsoft.com/office/drawing/2014/main" val="2396509924"/>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800" y="2834640"/>
            <a:ext cx="457200"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5800" y="3474720"/>
            <a:ext cx="457200"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5800" y="4069080"/>
            <a:ext cx="457200"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85800" y="4663440"/>
            <a:ext cx="457200" cy="457200"/>
          </a:xfrm>
          <a:prstGeom prst="rect">
            <a:avLst/>
          </a:prstGeom>
        </p:spPr>
      </p:pic>
      <p:pic>
        <p:nvPicPr>
          <p:cNvPr id="12" name="Picture 11">
            <a:extLst>
              <a:ext uri="{FF2B5EF4-FFF2-40B4-BE49-F238E27FC236}">
                <a16:creationId xmlns:a16="http://schemas.microsoft.com/office/drawing/2014/main" id="{BDA7914B-DB37-476F-822C-B6F114BFE6B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85800" y="5303520"/>
            <a:ext cx="457200" cy="457200"/>
          </a:xfrm>
          <a:prstGeom prst="rect">
            <a:avLst/>
          </a:prstGeom>
        </p:spPr>
      </p:pic>
      <p:sp>
        <p:nvSpPr>
          <p:cNvPr id="13" name="Slide Number Placeholder 3">
            <a:extLst>
              <a:ext uri="{FF2B5EF4-FFF2-40B4-BE49-F238E27FC236}">
                <a16:creationId xmlns:a16="http://schemas.microsoft.com/office/drawing/2014/main" id="{6EBDDC72-D0D8-4116-9BD9-6AAB78B8EB6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7</a:t>
            </a:fld>
            <a:endParaRPr lang="en-US"/>
          </a:p>
        </p:txBody>
      </p:sp>
    </p:spTree>
    <p:extLst>
      <p:ext uri="{BB962C8B-B14F-4D97-AF65-F5344CB8AC3E}">
        <p14:creationId xmlns:p14="http://schemas.microsoft.com/office/powerpoint/2010/main" val="2576747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dirty="0">
                <a:latin typeface="Arial Nova Light"/>
                <a:cs typeface="Arial"/>
              </a:rPr>
              <a:t>An ideal data science team</a:t>
            </a:r>
            <a:endParaRPr lang="en-US" dirty="0">
              <a:latin typeface="Arial Nova Light" panose="020B0304020202020204" pitchFamily="34" charset="0"/>
              <a:cs typeface="Arial" panose="020B0604020202020204" pitchFamily="34" charset="0"/>
            </a:endParaRPr>
          </a:p>
        </p:txBody>
      </p:sp>
      <p:graphicFrame>
        <p:nvGraphicFramePr>
          <p:cNvPr id="7" name="Content Placeholder 2">
            <a:extLst>
              <a:ext uri="{FF2B5EF4-FFF2-40B4-BE49-F238E27FC236}">
                <a16:creationId xmlns:a16="http://schemas.microsoft.com/office/drawing/2014/main" id="{D8DAE1CB-4975-44C3-9633-892CE9D18D60}"/>
              </a:ext>
            </a:extLst>
          </p:cNvPr>
          <p:cNvGraphicFramePr>
            <a:graphicFrameLocks noGrp="1"/>
          </p:cNvGraphicFramePr>
          <p:nvPr>
            <p:ph idx="1"/>
          </p:nvPr>
        </p:nvGraphicFramePr>
        <p:xfrm>
          <a:off x="868680" y="2148840"/>
          <a:ext cx="10424160"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close up of a sign&#10;&#10;Description automatically generated">
            <a:extLst>
              <a:ext uri="{FF2B5EF4-FFF2-40B4-BE49-F238E27FC236}">
                <a16:creationId xmlns:a16="http://schemas.microsoft.com/office/drawing/2014/main" id="{950C492B-5937-454B-9949-0D55C2C5BA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sp>
        <p:nvSpPr>
          <p:cNvPr id="25" name="Rectangle 8">
            <a:extLst>
              <a:ext uri="{FF2B5EF4-FFF2-40B4-BE49-F238E27FC236}">
                <a16:creationId xmlns:a16="http://schemas.microsoft.com/office/drawing/2014/main" id="{F7259D3B-0622-4FAD-A2EB-E959A76B3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6F21F0D7-A426-4F00-AAE8-0DAC9FDBB62C}"/>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R="0" lvl="0" indent="0" algn="ctr" fontAlgn="auto">
              <a:lnSpc>
                <a:spcPct val="100000"/>
              </a:lnSpc>
              <a:spcBef>
                <a:spcPts val="0"/>
              </a:spcBef>
              <a:spcAft>
                <a:spcPts val="600"/>
              </a:spcAft>
              <a:buClrTx/>
              <a:buSzTx/>
              <a:buFontTx/>
              <a:buNone/>
              <a:tabLst/>
              <a:defRPr kumimoji="0" sz="1500" i="0" u="none" strike="noStrike" cap="none" spc="0" normalizeH="0" baseline="0">
                <a:ln>
                  <a:noFill/>
                </a:ln>
                <a:solidFill>
                  <a:srgbClr val="095591"/>
                </a:solidFill>
                <a:effectLst/>
                <a:uLnTx/>
                <a:uFillTx/>
                <a:latin typeface="Arial Nova" panose="020B05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92F5DC-0341-438E-A55D-AE4B8CE619E4}" type="slidenum">
              <a:rPr lang="en-US"/>
              <a:pPr/>
              <a:t>8</a:t>
            </a:fld>
            <a:endParaRPr lang="en-US"/>
          </a:p>
        </p:txBody>
      </p:sp>
    </p:spTree>
    <p:extLst>
      <p:ext uri="{BB962C8B-B14F-4D97-AF65-F5344CB8AC3E}">
        <p14:creationId xmlns:p14="http://schemas.microsoft.com/office/powerpoint/2010/main" val="297593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4C5A5-3357-4908-8F51-075EF5A0C3FA}"/>
              </a:ext>
            </a:extLst>
          </p:cNvPr>
          <p:cNvSpPr>
            <a:spLocks noGrp="1"/>
          </p:cNvSpPr>
          <p:nvPr>
            <p:ph type="title"/>
          </p:nvPr>
        </p:nvSpPr>
        <p:spPr>
          <a:xfrm>
            <a:off x="870204" y="606564"/>
            <a:ext cx="10451592" cy="1325563"/>
          </a:xfrm>
        </p:spPr>
        <p:txBody>
          <a:bodyPr anchor="ctr">
            <a:normAutofit/>
          </a:bodyPr>
          <a:lstStyle/>
          <a:p>
            <a:r>
              <a:rPr lang="en-US">
                <a:latin typeface="Arial Nova Light" panose="020B0304020202020204" pitchFamily="34" charset="0"/>
                <a:cs typeface="Arial" panose="020B0604020202020204" pitchFamily="34" charset="0"/>
              </a:rPr>
              <a:t>An ideal data science team</a:t>
            </a:r>
          </a:p>
        </p:txBody>
      </p:sp>
      <p:graphicFrame>
        <p:nvGraphicFramePr>
          <p:cNvPr id="4" name="Content Placeholder 3">
            <a:extLst>
              <a:ext uri="{FF2B5EF4-FFF2-40B4-BE49-F238E27FC236}">
                <a16:creationId xmlns:a16="http://schemas.microsoft.com/office/drawing/2014/main" id="{211438C2-C074-4756-A485-BB93F6ABD514}"/>
              </a:ext>
            </a:extLst>
          </p:cNvPr>
          <p:cNvGraphicFramePr>
            <a:graphicFrameLocks noGrp="1"/>
          </p:cNvGraphicFramePr>
          <p:nvPr>
            <p:ph idx="1"/>
            <p:extLst>
              <p:ext uri="{D42A27DB-BD31-4B8C-83A1-F6EECF244321}">
                <p14:modId xmlns:p14="http://schemas.microsoft.com/office/powerpoint/2010/main" val="3122487657"/>
              </p:ext>
            </p:extLst>
          </p:nvPr>
        </p:nvGraphicFramePr>
        <p:xfrm>
          <a:off x="1232965" y="2401036"/>
          <a:ext cx="9705293" cy="3422842"/>
        </p:xfrm>
        <a:graphic>
          <a:graphicData uri="http://schemas.openxmlformats.org/drawingml/2006/table">
            <a:tbl>
              <a:tblPr firstRow="1" bandRow="1">
                <a:noFill/>
                <a:tableStyleId>{5C22544A-7EE6-4342-B048-85BDC9FD1C3A}</a:tableStyleId>
              </a:tblPr>
              <a:tblGrid>
                <a:gridCol w="2276473">
                  <a:extLst>
                    <a:ext uri="{9D8B030D-6E8A-4147-A177-3AD203B41FA5}">
                      <a16:colId xmlns:a16="http://schemas.microsoft.com/office/drawing/2014/main" val="1956305082"/>
                    </a:ext>
                  </a:extLst>
                </a:gridCol>
                <a:gridCol w="3605459">
                  <a:extLst>
                    <a:ext uri="{9D8B030D-6E8A-4147-A177-3AD203B41FA5}">
                      <a16:colId xmlns:a16="http://schemas.microsoft.com/office/drawing/2014/main" val="3472148357"/>
                    </a:ext>
                  </a:extLst>
                </a:gridCol>
                <a:gridCol w="3823361">
                  <a:extLst>
                    <a:ext uri="{9D8B030D-6E8A-4147-A177-3AD203B41FA5}">
                      <a16:colId xmlns:a16="http://schemas.microsoft.com/office/drawing/2014/main" val="86430930"/>
                    </a:ext>
                  </a:extLst>
                </a:gridCol>
              </a:tblGrid>
              <a:tr h="426546">
                <a:tc>
                  <a:txBody>
                    <a:bodyPr/>
                    <a:lstStyle/>
                    <a:p>
                      <a:pPr algn="ctr" fontAlgn="ctr"/>
                      <a:r>
                        <a:rPr lang="en-US" sz="1200" b="0" u="none" strike="noStrike" cap="all" spc="150" dirty="0">
                          <a:solidFill>
                            <a:schemeClr val="lt1"/>
                          </a:solidFill>
                          <a:effectLst/>
                          <a:latin typeface="Arial Nova"/>
                          <a:cs typeface="Arial"/>
                        </a:rPr>
                        <a:t>Member</a:t>
                      </a:r>
                      <a:endParaRPr lang="en-US" sz="1200" b="0" i="0" u="none" strike="noStrike" cap="all" spc="150" dirty="0">
                        <a:solidFill>
                          <a:schemeClr val="lt1"/>
                        </a:solidFill>
                        <a:effectLst/>
                        <a:latin typeface="Arial Nova"/>
                        <a:cs typeface="Arial"/>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dirty="0">
                          <a:solidFill>
                            <a:schemeClr val="lt1"/>
                          </a:solidFill>
                          <a:effectLst/>
                          <a:latin typeface="Arial Nova"/>
                          <a:cs typeface="Arial"/>
                        </a:rPr>
                        <a:t>Responsibilities</a:t>
                      </a:r>
                      <a:endParaRPr lang="en-US" sz="1200" b="0" i="0" u="none" strike="noStrike" cap="all" spc="150" dirty="0">
                        <a:solidFill>
                          <a:schemeClr val="lt1"/>
                        </a:solidFill>
                        <a:effectLst/>
                        <a:latin typeface="Arial Nova"/>
                        <a:cs typeface="Arial"/>
                      </a:endParaRPr>
                    </a:p>
                  </a:txBody>
                  <a:tcPr marL="105923" marR="105923" marT="105923" marB="105923" anchor="ctr">
                    <a:lnL w="12700" cmpd="sng">
                      <a:noFill/>
                    </a:lnL>
                    <a:lnR w="12700" cmpd="sng">
                      <a:noFill/>
                    </a:lnR>
                    <a:lnT w="12700" cmpd="sng">
                      <a:noFill/>
                    </a:lnT>
                    <a:lnB w="38100" cmpd="sng">
                      <a:noFill/>
                    </a:lnB>
                    <a:solidFill>
                      <a:srgbClr val="505356"/>
                    </a:solidFill>
                  </a:tcPr>
                </a:tc>
                <a:tc>
                  <a:txBody>
                    <a:bodyPr/>
                    <a:lstStyle/>
                    <a:p>
                      <a:pPr algn="ctr" fontAlgn="ctr"/>
                      <a:r>
                        <a:rPr lang="en-US" sz="1200" b="0" u="none" strike="noStrike" cap="all" spc="150" dirty="0">
                          <a:solidFill>
                            <a:schemeClr val="lt1"/>
                          </a:solidFill>
                          <a:effectLst/>
                          <a:latin typeface="Arial Nova"/>
                          <a:cs typeface="Arial"/>
                        </a:rPr>
                        <a:t>Key Skills</a:t>
                      </a:r>
                      <a:endParaRPr lang="en-US" sz="1200" b="0" i="0" u="none" strike="noStrike" cap="all" spc="150" dirty="0">
                        <a:solidFill>
                          <a:schemeClr val="lt1"/>
                        </a:solidFill>
                        <a:effectLst/>
                        <a:latin typeface="Arial Nova"/>
                        <a:cs typeface="Arial"/>
                      </a:endParaRPr>
                    </a:p>
                  </a:txBody>
                  <a:tcPr marL="105923" marR="105923" marT="105923" marB="105923"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648780838"/>
                  </a:ext>
                </a:extLst>
              </a:tr>
              <a:tr h="543728">
                <a:tc>
                  <a:txBody>
                    <a:bodyPr/>
                    <a:lstStyle/>
                    <a:p>
                      <a:pPr algn="l" fontAlgn="ctr"/>
                      <a:r>
                        <a:rPr lang="en-US" sz="1000" u="none" strike="noStrike" cap="none" spc="0" dirty="0">
                          <a:solidFill>
                            <a:schemeClr val="tx1"/>
                          </a:solidFill>
                          <a:effectLst/>
                          <a:latin typeface="Arial Nova"/>
                          <a:cs typeface="Arial"/>
                        </a:rPr>
                        <a:t>Data Science Manager</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dirty="0">
                          <a:solidFill>
                            <a:schemeClr val="tx1"/>
                          </a:solidFill>
                          <a:effectLst/>
                          <a:latin typeface="Arial Nova"/>
                          <a:cs typeface="Arial"/>
                        </a:rPr>
                        <a:t>Oversees and directs data science teams and projects and is the bridge between data and non-data people.</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tc>
                  <a:txBody>
                    <a:bodyPr/>
                    <a:lstStyle/>
                    <a:p>
                      <a:pPr algn="l" fontAlgn="ctr"/>
                      <a:r>
                        <a:rPr lang="en-US" sz="1000" u="none" strike="noStrike" cap="none" spc="0" dirty="0">
                          <a:solidFill>
                            <a:schemeClr val="tx1"/>
                          </a:solidFill>
                          <a:effectLst/>
                          <a:latin typeface="Arial Nova"/>
                          <a:cs typeface="Arial"/>
                        </a:rPr>
                        <a:t>Management experience, programming skills (R / Python), strong communication.</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564397451"/>
                  </a:ext>
                </a:extLst>
              </a:tr>
              <a:tr h="543728">
                <a:tc>
                  <a:txBody>
                    <a:bodyPr/>
                    <a:lstStyle/>
                    <a:p>
                      <a:pPr algn="l" fontAlgn="ctr"/>
                      <a:r>
                        <a:rPr lang="en-US" sz="1000" u="none" strike="noStrike" cap="none" spc="0" dirty="0">
                          <a:solidFill>
                            <a:schemeClr val="tx1"/>
                          </a:solidFill>
                          <a:effectLst/>
                          <a:latin typeface="Arial Nova"/>
                          <a:cs typeface="Arial"/>
                        </a:rPr>
                        <a:t>Data / BI Analyst</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dirty="0">
                          <a:solidFill>
                            <a:schemeClr val="tx1"/>
                          </a:solidFill>
                          <a:effectLst/>
                          <a:latin typeface="Arial Nova"/>
                          <a:cs typeface="Arial"/>
                        </a:rPr>
                        <a:t>Ensures collected data is relevant and exhaustive while also interpreting analytics results.</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dirty="0">
                          <a:solidFill>
                            <a:schemeClr val="tx1"/>
                          </a:solidFill>
                          <a:effectLst/>
                          <a:latin typeface="Arial Nova"/>
                          <a:cs typeface="Arial"/>
                        </a:rPr>
                        <a:t>SQL, R / Python, Tableau / Power BI.</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795316576"/>
                  </a:ext>
                </a:extLst>
              </a:tr>
              <a:tr h="696066">
                <a:tc>
                  <a:txBody>
                    <a:bodyPr/>
                    <a:lstStyle/>
                    <a:p>
                      <a:pPr algn="l" fontAlgn="ctr"/>
                      <a:r>
                        <a:rPr lang="en-US" sz="1000" u="none" strike="noStrike" cap="none" spc="0" dirty="0">
                          <a:solidFill>
                            <a:schemeClr val="tx1"/>
                          </a:solidFill>
                          <a:effectLst/>
                          <a:latin typeface="Arial Nova"/>
                          <a:cs typeface="Arial"/>
                        </a:rPr>
                        <a:t>Data Scientist</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dirty="0">
                          <a:solidFill>
                            <a:schemeClr val="tx1"/>
                          </a:solidFill>
                          <a:effectLst/>
                          <a:latin typeface="Arial Nova"/>
                          <a:cs typeface="Arial"/>
                        </a:rPr>
                        <a:t>Builds upon the analysts’ data work to develop predictive models and complex algorithms.</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ctr"/>
                      <a:r>
                        <a:rPr lang="en-US" sz="1000" u="none" strike="noStrike" cap="none" spc="0" dirty="0">
                          <a:solidFill>
                            <a:schemeClr val="tx1"/>
                          </a:solidFill>
                          <a:effectLst/>
                          <a:latin typeface="Arial Nova"/>
                          <a:cs typeface="Arial"/>
                        </a:rPr>
                        <a:t>R, Python, Spark, Hadoop.</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40321990"/>
                  </a:ext>
                </a:extLst>
              </a:tr>
              <a:tr h="543728">
                <a:tc>
                  <a:txBody>
                    <a:bodyPr/>
                    <a:lstStyle/>
                    <a:p>
                      <a:pPr algn="l" fontAlgn="ctr"/>
                      <a:r>
                        <a:rPr lang="en-US" sz="1000" u="none" strike="noStrike" cap="none" spc="0" dirty="0">
                          <a:solidFill>
                            <a:schemeClr val="tx1"/>
                          </a:solidFill>
                          <a:effectLst/>
                          <a:latin typeface="Arial Nova"/>
                          <a:cs typeface="Arial"/>
                        </a:rPr>
                        <a:t>Data Engineer</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dirty="0">
                          <a:solidFill>
                            <a:schemeClr val="tx1"/>
                          </a:solidFill>
                          <a:effectLst/>
                          <a:latin typeface="Arial Nova"/>
                          <a:cs typeface="Arial"/>
                        </a:rPr>
                        <a:t>Develops the infrastructure to house the data and maintains the structural components.</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ctr"/>
                      <a:r>
                        <a:rPr lang="en-US" sz="1000" u="none" strike="noStrike" cap="none" spc="0" dirty="0">
                          <a:solidFill>
                            <a:schemeClr val="tx1"/>
                          </a:solidFill>
                          <a:effectLst/>
                          <a:latin typeface="Arial Nova"/>
                          <a:cs typeface="Arial"/>
                        </a:rPr>
                        <a:t> AWS, MongoDB, MySQL, Hadoop, C++.</a:t>
                      </a:r>
                      <a:endParaRPr lang="en-US" sz="1000" b="0" i="0" u="none" strike="noStrike" cap="none" spc="0" dirty="0">
                        <a:solidFill>
                          <a:schemeClr val="tx1"/>
                        </a:solidFill>
                        <a:effectLst/>
                        <a:latin typeface="Arial Nova"/>
                        <a:cs typeface="Arial"/>
                      </a:endParaRP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64260995"/>
                  </a:ext>
                </a:extLst>
              </a:tr>
              <a:tr h="543727">
                <a:tc>
                  <a:txBody>
                    <a:bodyPr/>
                    <a:lstStyle/>
                    <a:p>
                      <a:pPr lvl="0" algn="l">
                        <a:buNone/>
                      </a:pPr>
                      <a:r>
                        <a:rPr lang="en-US" sz="1000" u="none" strike="noStrike" cap="none" spc="0" dirty="0">
                          <a:solidFill>
                            <a:schemeClr val="tx1"/>
                          </a:solidFill>
                          <a:effectLst/>
                          <a:latin typeface="Arial Nova"/>
                          <a:cs typeface="Arial"/>
                        </a:rPr>
                        <a:t>ML Ops Engineer</a:t>
                      </a: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lvl="0" algn="l">
                        <a:buNone/>
                      </a:pPr>
                      <a:r>
                        <a:rPr lang="en-US" sz="1000" u="none" strike="noStrike" cap="none" spc="0" dirty="0">
                          <a:solidFill>
                            <a:schemeClr val="tx1"/>
                          </a:solidFill>
                          <a:effectLst/>
                          <a:latin typeface="Arial Nova"/>
                          <a:cs typeface="Arial"/>
                        </a:rPr>
                        <a:t>Responsible for linking the ML application with a unified, production-grade platform and processes.</a:t>
                      </a: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tc>
                  <a:txBody>
                    <a:bodyPr/>
                    <a:lstStyle/>
                    <a:p>
                      <a:pPr lvl="0" algn="l">
                        <a:buNone/>
                      </a:pPr>
                      <a:r>
                        <a:rPr lang="en-US" sz="1000" u="none" strike="noStrike" cap="none" spc="0" dirty="0">
                          <a:solidFill>
                            <a:schemeClr val="tx1"/>
                          </a:solidFill>
                          <a:effectLst/>
                          <a:latin typeface="Arial Nova"/>
                          <a:cs typeface="Arial"/>
                        </a:rPr>
                        <a:t>Distributed &amp; Big data systems, MapReduce, Stream Processing, In-Memory Computing, Lambda  &amp; Kappa Architecture</a:t>
                      </a:r>
                    </a:p>
                  </a:txBody>
                  <a:tcPr marL="105923" marR="105923" marT="105923" marB="105923"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08523812"/>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30C77B04-9C1F-404A-8E1E-850B78FEB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969" y="5943600"/>
            <a:ext cx="2404533" cy="914400"/>
          </a:xfrm>
          <a:prstGeom prst="rect">
            <a:avLst/>
          </a:prstGeom>
        </p:spPr>
      </p:pic>
      <p:pic>
        <p:nvPicPr>
          <p:cNvPr id="3" name="Picture 2">
            <a:extLst>
              <a:ext uri="{FF2B5EF4-FFF2-40B4-BE49-F238E27FC236}">
                <a16:creationId xmlns:a16="http://schemas.microsoft.com/office/drawing/2014/main" id="{AEA10E52-1A2E-405C-AD8E-76229B6D6B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6191" y="2834640"/>
            <a:ext cx="436418" cy="457200"/>
          </a:xfrm>
          <a:prstGeom prst="rect">
            <a:avLst/>
          </a:prstGeom>
        </p:spPr>
      </p:pic>
      <p:pic>
        <p:nvPicPr>
          <p:cNvPr id="9" name="Picture 8">
            <a:extLst>
              <a:ext uri="{FF2B5EF4-FFF2-40B4-BE49-F238E27FC236}">
                <a16:creationId xmlns:a16="http://schemas.microsoft.com/office/drawing/2014/main" id="{C8984121-47D4-46C8-95BA-343878EAFFE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96191" y="3474720"/>
            <a:ext cx="436418" cy="457200"/>
          </a:xfrm>
          <a:prstGeom prst="rect">
            <a:avLst/>
          </a:prstGeom>
        </p:spPr>
      </p:pic>
      <p:pic>
        <p:nvPicPr>
          <p:cNvPr id="10" name="Picture 9">
            <a:extLst>
              <a:ext uri="{FF2B5EF4-FFF2-40B4-BE49-F238E27FC236}">
                <a16:creationId xmlns:a16="http://schemas.microsoft.com/office/drawing/2014/main" id="{C1F41CA2-AEA4-4EF7-8833-EDB953AF638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96191" y="4069080"/>
            <a:ext cx="436418" cy="457200"/>
          </a:xfrm>
          <a:prstGeom prst="rect">
            <a:avLst/>
          </a:prstGeom>
        </p:spPr>
      </p:pic>
      <p:pic>
        <p:nvPicPr>
          <p:cNvPr id="11" name="Picture 10">
            <a:extLst>
              <a:ext uri="{FF2B5EF4-FFF2-40B4-BE49-F238E27FC236}">
                <a16:creationId xmlns:a16="http://schemas.microsoft.com/office/drawing/2014/main" id="{1B0CD9A2-E3C2-4E8E-A22C-E5C344138C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6191" y="4663440"/>
            <a:ext cx="436418" cy="457200"/>
          </a:xfrm>
          <a:prstGeom prst="rect">
            <a:avLst/>
          </a:prstGeom>
        </p:spPr>
      </p:pic>
      <p:sp>
        <p:nvSpPr>
          <p:cNvPr id="13" name="Rectangle 8">
            <a:extLst>
              <a:ext uri="{FF2B5EF4-FFF2-40B4-BE49-F238E27FC236}">
                <a16:creationId xmlns:a16="http://schemas.microsoft.com/office/drawing/2014/main" id="{50900CEF-32D4-461F-901F-7748DF61B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4"/>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12">
              <a:defRPr/>
            </a:pPr>
            <a:endParaRPr lang="en-US">
              <a:solidFill>
                <a:prstClr val="white"/>
              </a:solidFill>
              <a:latin typeface="Arial Nova Light" panose="020B03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205C931-C5BB-480E-BEF7-6A181D1E7A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6032" y="4069080"/>
            <a:ext cx="436418" cy="457200"/>
          </a:xfrm>
          <a:prstGeom prst="rect">
            <a:avLst/>
          </a:prstGeom>
        </p:spPr>
      </p:pic>
      <p:pic>
        <p:nvPicPr>
          <p:cNvPr id="15" name="Picture 14">
            <a:extLst>
              <a:ext uri="{FF2B5EF4-FFF2-40B4-BE49-F238E27FC236}">
                <a16:creationId xmlns:a16="http://schemas.microsoft.com/office/drawing/2014/main" id="{4882E666-137E-4AE3-9617-F69E4C0212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6032" y="4663440"/>
            <a:ext cx="436418" cy="457200"/>
          </a:xfrm>
          <a:prstGeom prst="rect">
            <a:avLst/>
          </a:prstGeom>
        </p:spPr>
      </p:pic>
      <p:sp>
        <p:nvSpPr>
          <p:cNvPr id="6" name="TextBox 5">
            <a:extLst>
              <a:ext uri="{FF2B5EF4-FFF2-40B4-BE49-F238E27FC236}">
                <a16:creationId xmlns:a16="http://schemas.microsoft.com/office/drawing/2014/main" id="{2EC260E2-23E8-41E3-BF99-A49E31095183}"/>
              </a:ext>
            </a:extLst>
          </p:cNvPr>
          <p:cNvSpPr txBox="1"/>
          <p:nvPr/>
        </p:nvSpPr>
        <p:spPr>
          <a:xfrm>
            <a:off x="999259" y="6448425"/>
            <a:ext cx="4861560" cy="230832"/>
          </a:xfrm>
          <a:prstGeom prst="rect">
            <a:avLst/>
          </a:prstGeom>
          <a:noFill/>
        </p:spPr>
        <p:txBody>
          <a:bodyPr wrap="square" rtlCol="0" anchor="t">
            <a:spAutoFit/>
          </a:bodyPr>
          <a:lstStyle/>
          <a:p>
            <a:r>
              <a:rPr lang="en-US" sz="900">
                <a:latin typeface="Arial Nova"/>
              </a:rPr>
              <a:t>Notes</a:t>
            </a:r>
            <a:r>
              <a:rPr lang="en-US" sz="900" i="1">
                <a:latin typeface="Arial Nova"/>
              </a:rPr>
              <a:t>: ideal data science team content courtesy of </a:t>
            </a:r>
            <a:r>
              <a:rPr lang="en-US" sz="900" b="1">
                <a:latin typeface="Arial Nova"/>
                <a:hlinkClick r:id="rId10"/>
              </a:rPr>
              <a:t>Data Society</a:t>
            </a:r>
            <a:endParaRPr lang="en-US" sz="900" b="1">
              <a:latin typeface="Arial Nova"/>
            </a:endParaRPr>
          </a:p>
        </p:txBody>
      </p:sp>
      <p:sp>
        <p:nvSpPr>
          <p:cNvPr id="16" name="Slide Number Placeholder 3">
            <a:extLst>
              <a:ext uri="{FF2B5EF4-FFF2-40B4-BE49-F238E27FC236}">
                <a16:creationId xmlns:a16="http://schemas.microsoft.com/office/drawing/2014/main" id="{3596F0AD-4574-4EC7-8DD2-501BA19DAF32}"/>
              </a:ext>
            </a:extLst>
          </p:cNvPr>
          <p:cNvSpPr txBox="1">
            <a:spLocks/>
          </p:cNvSpPr>
          <p:nvPr/>
        </p:nvSpPr>
        <p:spPr>
          <a:xfrm>
            <a:off x="381000" y="6126480"/>
            <a:ext cx="548640" cy="548640"/>
          </a:xfrm>
          <a:prstGeom prst="ellipse">
            <a:avLst/>
          </a:prstGeom>
          <a:noFill/>
          <a:ln w="12700">
            <a:solidFill>
              <a:srgbClr val="86A1C1"/>
            </a:solidFill>
          </a:ln>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23">
              <a:spcAft>
                <a:spcPts val="600"/>
              </a:spcAft>
              <a:defRPr/>
            </a:pPr>
            <a:fld id="{FF92F5DC-0341-438E-A55D-AE4B8CE619E4}" type="slidenum">
              <a:rPr lang="en-US" sz="1500">
                <a:solidFill>
                  <a:srgbClr val="095591"/>
                </a:solidFill>
                <a:latin typeface="Arial" panose="020B0604020202020204" pitchFamily="34" charset="0"/>
                <a:cs typeface="Arial" panose="020B0604020202020204" pitchFamily="34" charset="0"/>
              </a:rPr>
              <a:pPr algn="ctr" defTabSz="914423">
                <a:spcAft>
                  <a:spcPts val="600"/>
                </a:spcAft>
                <a:defRPr/>
              </a:pPr>
              <a:t>9</a:t>
            </a:fld>
            <a:endParaRPr lang="en-US" sz="1500">
              <a:solidFill>
                <a:srgbClr val="09559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11C07FD8-DF2B-49FA-A08B-B5D0DED1EB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1431" y="5257800"/>
            <a:ext cx="436418" cy="457200"/>
          </a:xfrm>
          <a:prstGeom prst="rect">
            <a:avLst/>
          </a:prstGeom>
        </p:spPr>
      </p:pic>
    </p:spTree>
    <p:extLst>
      <p:ext uri="{BB962C8B-B14F-4D97-AF65-F5344CB8AC3E}">
        <p14:creationId xmlns:p14="http://schemas.microsoft.com/office/powerpoint/2010/main" val="255408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7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668ECEE7772E40A435D2A32BCD7116" ma:contentTypeVersion="6" ma:contentTypeDescription="Create a new document." ma:contentTypeScope="" ma:versionID="c0f2ebf1fc1a405b34f5b7e2187754e0">
  <xsd:schema xmlns:xsd="http://www.w3.org/2001/XMLSchema" xmlns:xs="http://www.w3.org/2001/XMLSchema" xmlns:p="http://schemas.microsoft.com/office/2006/metadata/properties" xmlns:ns2="a07029ec-0a46-49e2-8887-aab9672a3f7b" xmlns:ns3="db5ad717-50eb-4823-8bfc-4520c62f796c" targetNamespace="http://schemas.microsoft.com/office/2006/metadata/properties" ma:root="true" ma:fieldsID="8feb8017f189dff18ee332e79b6ed017" ns2:_="" ns3:_="">
    <xsd:import namespace="a07029ec-0a46-49e2-8887-aab9672a3f7b"/>
    <xsd:import namespace="db5ad717-50eb-4823-8bfc-4520c62f796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7029ec-0a46-49e2-8887-aab9672a3f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5ad717-50eb-4823-8bfc-4520c62f796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167FD0-B0F5-4B90-A472-EC672924BD6B}">
  <ds:schemaRefs>
    <ds:schemaRef ds:uri="http://schemas.openxmlformats.org/package/2006/metadata/core-properties"/>
    <ds:schemaRef ds:uri="http://purl.org/dc/elements/1.1/"/>
    <ds:schemaRef ds:uri="http://schemas.microsoft.com/office/2006/documentManagement/types"/>
    <ds:schemaRef ds:uri="http://schemas.microsoft.com/office/infopath/2007/PartnerControls"/>
    <ds:schemaRef ds:uri="db5ad717-50eb-4823-8bfc-4520c62f796c"/>
    <ds:schemaRef ds:uri="http://purl.org/dc/dcmitype/"/>
    <ds:schemaRef ds:uri="http://www.w3.org/XML/1998/namespace"/>
    <ds:schemaRef ds:uri="http://purl.org/dc/terms/"/>
    <ds:schemaRef ds:uri="a07029ec-0a46-49e2-8887-aab9672a3f7b"/>
    <ds:schemaRef ds:uri="http://schemas.microsoft.com/office/2006/metadata/properties"/>
  </ds:schemaRefs>
</ds:datastoreItem>
</file>

<file path=customXml/itemProps2.xml><?xml version="1.0" encoding="utf-8"?>
<ds:datastoreItem xmlns:ds="http://schemas.openxmlformats.org/officeDocument/2006/customXml" ds:itemID="{A71458ED-5B78-429D-86D4-B68F0617032A}">
  <ds:schemaRefs>
    <ds:schemaRef ds:uri="http://schemas.microsoft.com/sharepoint/v3/contenttype/forms"/>
  </ds:schemaRefs>
</ds:datastoreItem>
</file>

<file path=customXml/itemProps3.xml><?xml version="1.0" encoding="utf-8"?>
<ds:datastoreItem xmlns:ds="http://schemas.openxmlformats.org/officeDocument/2006/customXml" ds:itemID="{EAC98288-C26C-4536-BCE4-3F9C85EF44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7029ec-0a46-49e2-8887-aab9672a3f7b"/>
    <ds:schemaRef ds:uri="db5ad717-50eb-4823-8bfc-4520c62f79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520</TotalTime>
  <Words>2876</Words>
  <Application>Microsoft Office PowerPoint</Application>
  <PresentationFormat>Widescreen</PresentationFormat>
  <Paragraphs>398</Paragraphs>
  <Slides>45</Slides>
  <Notes>45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Arial Nova</vt:lpstr>
      <vt:lpstr>Arial Nova Light</vt:lpstr>
      <vt:lpstr>Calibri</vt:lpstr>
      <vt:lpstr>Calibri Light</vt:lpstr>
      <vt:lpstr>Segoe UI Light</vt:lpstr>
      <vt:lpstr>Office Theme</vt:lpstr>
      <vt:lpstr>Office Theme</vt:lpstr>
      <vt:lpstr>PowerPoint Presentation</vt:lpstr>
      <vt:lpstr>PowerPoint Presentation</vt:lpstr>
      <vt:lpstr>Session Objectives</vt:lpstr>
      <vt:lpstr>Agenda</vt:lpstr>
      <vt:lpstr>PowerPoint Presentation</vt:lpstr>
      <vt:lpstr>Machine learning options on Azure</vt:lpstr>
      <vt:lpstr>Machine learning options on Azure</vt:lpstr>
      <vt:lpstr>An ideal data science team</vt:lpstr>
      <vt:lpstr>An ideal data science team</vt:lpstr>
      <vt:lpstr>PowerPoint Presentation</vt:lpstr>
      <vt:lpstr>Machine learning options on Azure</vt:lpstr>
      <vt:lpstr>An ideal data science team – Proof of Concept Model</vt:lpstr>
      <vt:lpstr>PowerPoint Presentation</vt:lpstr>
      <vt:lpstr>Productionizing ML Models – Key Challenges</vt:lpstr>
      <vt:lpstr>Productionizing ML Models – Key Challenges</vt:lpstr>
      <vt:lpstr>An ideal data science team – Production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options on Azure</vt:lpstr>
      <vt:lpstr>An ideal data science team – Proof of Concept Model</vt:lpstr>
      <vt:lpstr>Productionizing ML Models – Key Challenges</vt:lpstr>
      <vt:lpstr>An ideal data science team – Production Model</vt:lpstr>
      <vt:lpstr>PowerPoint Presentation</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McGovern</dc:creator>
  <cp:lastModifiedBy>Tony McGovern</cp:lastModifiedBy>
  <cp:revision>45</cp:revision>
  <dcterms:created xsi:type="dcterms:W3CDTF">2020-01-07T15:05:14Z</dcterms:created>
  <dcterms:modified xsi:type="dcterms:W3CDTF">2020-04-23T14:46:55Z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0x0101000B668ECEE7772E40A435D2A32BCD7116</vt:lpwstr>
  </property>
</Properties>
</file>